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emf" ContentType="image/x-emf"/>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7" r:id="rId3"/>
    <p:sldId id="259" r:id="rId5"/>
    <p:sldId id="261" r:id="rId6"/>
    <p:sldId id="262" r:id="rId7"/>
    <p:sldId id="407" r:id="rId8"/>
    <p:sldId id="264" r:id="rId9"/>
    <p:sldId id="265" r:id="rId10"/>
    <p:sldId id="267" r:id="rId11"/>
    <p:sldId id="409" r:id="rId12"/>
    <p:sldId id="411" r:id="rId13"/>
    <p:sldId id="268" r:id="rId14"/>
    <p:sldId id="412" r:id="rId15"/>
    <p:sldId id="413" r:id="rId16"/>
    <p:sldId id="269" r:id="rId17"/>
    <p:sldId id="271" r:id="rId18"/>
    <p:sldId id="270" r:id="rId19"/>
    <p:sldId id="414" r:id="rId20"/>
    <p:sldId id="272" r:id="rId21"/>
    <p:sldId id="275" r:id="rId22"/>
    <p:sldId id="276" r:id="rId23"/>
    <p:sldId id="279" r:id="rId24"/>
    <p:sldId id="415" r:id="rId25"/>
    <p:sldId id="278" r:id="rId26"/>
    <p:sldId id="277" r:id="rId27"/>
    <p:sldId id="416" r:id="rId28"/>
    <p:sldId id="417" r:id="rId29"/>
    <p:sldId id="418" r:id="rId30"/>
    <p:sldId id="419" r:id="rId31"/>
    <p:sldId id="420" r:id="rId32"/>
    <p:sldId id="422" r:id="rId33"/>
    <p:sldId id="424" r:id="rId34"/>
    <p:sldId id="425" r:id="rId35"/>
    <p:sldId id="423" r:id="rId36"/>
    <p:sldId id="426" r:id="rId37"/>
    <p:sldId id="427" r:id="rId38"/>
    <p:sldId id="428" r:id="rId39"/>
    <p:sldId id="429" r:id="rId40"/>
    <p:sldId id="430" r:id="rId41"/>
    <p:sldId id="431" r:id="rId42"/>
    <p:sldId id="432" r:id="rId43"/>
    <p:sldId id="293" r:id="rId44"/>
  </p:sldIdLst>
  <p:sldSz cx="9144000" cy="5143500" type="screen16x9"/>
  <p:notesSz cx="7103745" cy="10234295"/>
  <p:custDataLst>
    <p:tags r:id="rId4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F7F"/>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23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8" Type="http://schemas.openxmlformats.org/officeDocument/2006/relationships/tags" Target="tags/tag10.xml"/><Relationship Id="rId47" Type="http://schemas.openxmlformats.org/officeDocument/2006/relationships/tableStyles" Target="tableStyles.xml"/><Relationship Id="rId46" Type="http://schemas.openxmlformats.org/officeDocument/2006/relationships/viewProps" Target="viewProps.xml"/><Relationship Id="rId45" Type="http://schemas.openxmlformats.org/officeDocument/2006/relationships/presProps" Target="presProps.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121" y="1279287"/>
            <a:ext cx="6139502"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143000" y="2702001"/>
            <a:ext cx="6858000" cy="1242039"/>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8035" indent="0" algn="ctr">
              <a:buNone/>
              <a:defRPr sz="1200"/>
            </a:lvl7pPr>
            <a:lvl8pPr marL="2400935" indent="0" algn="ctr">
              <a:buNone/>
              <a:defRPr sz="1200"/>
            </a:lvl8pPr>
            <a:lvl9pPr marL="2743835" indent="0" algn="ctr">
              <a:buNone/>
              <a:defRPr sz="12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0" y="273892"/>
            <a:ext cx="7886700" cy="4359642"/>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irst Slide">
    <p:spTree>
      <p:nvGrpSpPr>
        <p:cNvPr id="1" name=""/>
        <p:cNvGrpSpPr/>
        <p:nvPr/>
      </p:nvGrpSpPr>
      <p:grpSpPr>
        <a:xfrm>
          <a:off x="0" y="0"/>
          <a:ext cx="0" cy="0"/>
          <a:chOff x="0" y="0"/>
          <a:chExt cx="0" cy="0"/>
        </a:xfrm>
      </p:grpSpPr>
      <p:sp>
        <p:nvSpPr>
          <p:cNvPr id="15" name="Picture Placeholder 2"/>
          <p:cNvSpPr>
            <a:spLocks noGrp="1"/>
          </p:cNvSpPr>
          <p:nvPr>
            <p:ph type="pic" sz="quarter" idx="17"/>
          </p:nvPr>
        </p:nvSpPr>
        <p:spPr>
          <a:xfrm>
            <a:off x="3048000" y="331528"/>
            <a:ext cx="3276600" cy="2313078"/>
          </a:xfrm>
          <a:custGeom>
            <a:avLst/>
            <a:gdLst/>
            <a:ahLst/>
            <a:cxnLst/>
            <a:rect l="l" t="t" r="r" b="b"/>
            <a:pathLst>
              <a:path w="3276600" h="3124200">
                <a:moveTo>
                  <a:pt x="3028950" y="0"/>
                </a:moveTo>
                <a:cubicBezTo>
                  <a:pt x="3165723" y="0"/>
                  <a:pt x="3276600" y="110877"/>
                  <a:pt x="3276600" y="247650"/>
                </a:cubicBezTo>
                <a:lnTo>
                  <a:pt x="3276600" y="2876550"/>
                </a:lnTo>
                <a:cubicBezTo>
                  <a:pt x="3276600" y="3013323"/>
                  <a:pt x="3165723" y="3124200"/>
                  <a:pt x="3028950" y="3124200"/>
                </a:cubicBezTo>
                <a:cubicBezTo>
                  <a:pt x="2892177" y="3124200"/>
                  <a:pt x="2781300" y="3013323"/>
                  <a:pt x="2781300" y="2876550"/>
                </a:cubicBezTo>
                <a:lnTo>
                  <a:pt x="2781300" y="247650"/>
                </a:lnTo>
                <a:cubicBezTo>
                  <a:pt x="2781300" y="110877"/>
                  <a:pt x="2892177" y="0"/>
                  <a:pt x="3028950" y="0"/>
                </a:cubicBezTo>
                <a:close/>
                <a:moveTo>
                  <a:pt x="2317750" y="0"/>
                </a:moveTo>
                <a:cubicBezTo>
                  <a:pt x="2454523" y="0"/>
                  <a:pt x="2565400" y="110877"/>
                  <a:pt x="2565400" y="247650"/>
                </a:cubicBezTo>
                <a:lnTo>
                  <a:pt x="2565400" y="2876550"/>
                </a:lnTo>
                <a:cubicBezTo>
                  <a:pt x="2565400" y="3013323"/>
                  <a:pt x="2454523" y="3124200"/>
                  <a:pt x="2317750" y="3124200"/>
                </a:cubicBezTo>
                <a:cubicBezTo>
                  <a:pt x="2180977" y="3124200"/>
                  <a:pt x="2070100" y="3013323"/>
                  <a:pt x="2070100" y="2876550"/>
                </a:cubicBezTo>
                <a:lnTo>
                  <a:pt x="2070100" y="247650"/>
                </a:lnTo>
                <a:cubicBezTo>
                  <a:pt x="2070100" y="110877"/>
                  <a:pt x="2180977" y="0"/>
                  <a:pt x="2317750" y="0"/>
                </a:cubicBezTo>
                <a:close/>
                <a:moveTo>
                  <a:pt x="1606550" y="0"/>
                </a:moveTo>
                <a:cubicBezTo>
                  <a:pt x="1743323" y="0"/>
                  <a:pt x="1854200" y="110877"/>
                  <a:pt x="1854200" y="247650"/>
                </a:cubicBezTo>
                <a:lnTo>
                  <a:pt x="1854200" y="2876550"/>
                </a:lnTo>
                <a:cubicBezTo>
                  <a:pt x="1854200" y="3013323"/>
                  <a:pt x="1743323" y="3124200"/>
                  <a:pt x="1606550" y="3124200"/>
                </a:cubicBezTo>
                <a:cubicBezTo>
                  <a:pt x="1469777" y="3124200"/>
                  <a:pt x="1358900" y="3013323"/>
                  <a:pt x="1358900" y="2876550"/>
                </a:cubicBezTo>
                <a:lnTo>
                  <a:pt x="1358900" y="247650"/>
                </a:lnTo>
                <a:cubicBezTo>
                  <a:pt x="1358900" y="110877"/>
                  <a:pt x="1469777" y="0"/>
                  <a:pt x="1606550" y="0"/>
                </a:cubicBezTo>
                <a:close/>
                <a:moveTo>
                  <a:pt x="958850" y="0"/>
                </a:moveTo>
                <a:cubicBezTo>
                  <a:pt x="1095623" y="0"/>
                  <a:pt x="1206500" y="110877"/>
                  <a:pt x="1206500" y="247650"/>
                </a:cubicBezTo>
                <a:lnTo>
                  <a:pt x="1206500" y="2876550"/>
                </a:lnTo>
                <a:cubicBezTo>
                  <a:pt x="1206500" y="3013323"/>
                  <a:pt x="1095623" y="3124200"/>
                  <a:pt x="958850" y="3124200"/>
                </a:cubicBezTo>
                <a:cubicBezTo>
                  <a:pt x="822077" y="3124200"/>
                  <a:pt x="711200" y="3013323"/>
                  <a:pt x="711200" y="2876550"/>
                </a:cubicBezTo>
                <a:lnTo>
                  <a:pt x="711200" y="247650"/>
                </a:lnTo>
                <a:cubicBezTo>
                  <a:pt x="711200" y="110877"/>
                  <a:pt x="822077" y="0"/>
                  <a:pt x="958850" y="0"/>
                </a:cubicBezTo>
                <a:close/>
                <a:moveTo>
                  <a:pt x="247650" y="0"/>
                </a:moveTo>
                <a:cubicBezTo>
                  <a:pt x="384423" y="0"/>
                  <a:pt x="495300" y="110877"/>
                  <a:pt x="495300" y="247650"/>
                </a:cubicBezTo>
                <a:lnTo>
                  <a:pt x="495300" y="2876550"/>
                </a:lnTo>
                <a:cubicBezTo>
                  <a:pt x="495300" y="3013323"/>
                  <a:pt x="384423" y="3124200"/>
                  <a:pt x="247650" y="3124200"/>
                </a:cubicBezTo>
                <a:cubicBezTo>
                  <a:pt x="110877" y="3124200"/>
                  <a:pt x="0" y="3013323"/>
                  <a:pt x="0" y="2876550"/>
                </a:cubicBezTo>
                <a:lnTo>
                  <a:pt x="0" y="247650"/>
                </a:lnTo>
                <a:cubicBezTo>
                  <a:pt x="0" y="110877"/>
                  <a:pt x="110877" y="0"/>
                  <a:pt x="247650" y="0"/>
                </a:cubicBezTo>
                <a:close/>
              </a:path>
            </a:pathLst>
          </a:custGeom>
          <a:effectLst/>
        </p:spPr>
        <p:txBody>
          <a:bodyPr vert="horz" lIns="95057" tIns="47529" rIns="95057" bIns="47529"/>
          <a:lstStyle>
            <a:lvl1pPr marL="0" indent="0" algn="ctr">
              <a:buNone/>
              <a:defRPr sz="81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2966029" y="2851588"/>
            <a:ext cx="3383973" cy="323892"/>
          </a:xfrm>
          <a:prstGeom prst="rect">
            <a:avLst/>
          </a:prstGeom>
        </p:spPr>
        <p:txBody>
          <a:bodyPr vert="horz" lIns="0" tIns="40504" rIns="0" bIns="40504" anchor="ctr"/>
          <a:lstStyle>
            <a:lvl1pPr marL="0" indent="0" algn="ctr">
              <a:lnSpc>
                <a:spcPct val="100000"/>
              </a:lnSpc>
              <a:spcBef>
                <a:spcPts val="0"/>
              </a:spcBef>
              <a:buNone/>
              <a:defRPr sz="3150" b="1">
                <a:solidFill>
                  <a:schemeClr val="bg1"/>
                </a:solidFill>
                <a:latin typeface="Lato Hairline"/>
                <a:cs typeface="Lato Hairline"/>
              </a:defRPr>
            </a:lvl1pPr>
          </a:lstStyle>
          <a:p>
            <a:pPr lvl="0"/>
            <a:r>
              <a:rPr lang="es-ES_tradnl" dirty="0"/>
              <a:t>TITLE HERE</a:t>
            </a:r>
            <a:endParaRPr lang="es-ES_tradnl" dirty="0"/>
          </a:p>
        </p:txBody>
      </p:sp>
      <p:sp>
        <p:nvSpPr>
          <p:cNvPr id="9" name="Text Placeholder 7"/>
          <p:cNvSpPr>
            <a:spLocks noGrp="1"/>
          </p:cNvSpPr>
          <p:nvPr>
            <p:ph type="body" sz="quarter" idx="11" hasCustomPrompt="1"/>
          </p:nvPr>
        </p:nvSpPr>
        <p:spPr>
          <a:xfrm>
            <a:off x="2966029" y="3289513"/>
            <a:ext cx="3383973" cy="171368"/>
          </a:xfrm>
          <a:prstGeom prst="rect">
            <a:avLst/>
          </a:prstGeom>
        </p:spPr>
        <p:txBody>
          <a:bodyPr vert="horz" lIns="0" tIns="40504" rIns="0" bIns="40504" anchor="ctr"/>
          <a:lstStyle>
            <a:lvl1pPr marL="0" indent="0" algn="ctr">
              <a:lnSpc>
                <a:spcPct val="100000"/>
              </a:lnSpc>
              <a:spcBef>
                <a:spcPts val="0"/>
              </a:spcBef>
              <a:spcAft>
                <a:spcPts val="0"/>
              </a:spcAft>
              <a:buNone/>
              <a:defRPr sz="1350" b="0">
                <a:solidFill>
                  <a:schemeClr val="accent3"/>
                </a:solidFill>
                <a:latin typeface="Lato Light"/>
                <a:cs typeface="Lato Light"/>
              </a:defRPr>
            </a:lvl1pPr>
          </a:lstStyle>
          <a:p>
            <a:pPr lvl="0"/>
            <a:r>
              <a:rPr lang="es-ES_tradnl" dirty="0" err="1"/>
              <a:t>Ultimate</a:t>
            </a:r>
            <a:r>
              <a:rPr lang="es-ES_tradnl" dirty="0"/>
              <a:t> </a:t>
            </a:r>
            <a:r>
              <a:rPr lang="es-ES_tradnl" dirty="0" err="1"/>
              <a:t>Powerpoint</a:t>
            </a:r>
            <a:r>
              <a:rPr lang="es-ES_tradnl" dirty="0"/>
              <a:t> </a:t>
            </a:r>
            <a:r>
              <a:rPr lang="es-ES_tradnl" dirty="0" err="1"/>
              <a:t>Template</a:t>
            </a:r>
            <a:endParaRPr lang="es-ES_tradnl" dirty="0"/>
          </a:p>
        </p:txBody>
      </p:sp>
      <p:sp>
        <p:nvSpPr>
          <p:cNvPr id="10" name="Text Placeholder 2"/>
          <p:cNvSpPr>
            <a:spLocks noGrp="1"/>
          </p:cNvSpPr>
          <p:nvPr>
            <p:ph type="body" sz="quarter" idx="16" hasCustomPrompt="1"/>
          </p:nvPr>
        </p:nvSpPr>
        <p:spPr>
          <a:xfrm>
            <a:off x="2981375" y="3614001"/>
            <a:ext cx="3366029" cy="115285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a:t>
            </a:r>
            <a:endParaRPr lang="en-US" dirty="0"/>
          </a:p>
        </p:txBody>
      </p:sp>
    </p:spTree>
  </p:cSld>
  <p:clrMapOvr>
    <a:masterClrMapping/>
  </p:clrMapOvr>
  <mc:AlternateContent xmlns:mc="http://schemas.openxmlformats.org/markup-compatibility/2006">
    <mc:Choice xmlns:p14="http://schemas.microsoft.com/office/powerpoint/2010/main" Requires="p14">
      <p:transition p14:dur="700"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1400"/>
                                        <p:tgtEl>
                                          <p:spTgt spid="1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45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23888" y="3442700"/>
            <a:ext cx="7886700" cy="112533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8035" indent="0">
              <a:buNone/>
              <a:defRPr sz="1200">
                <a:solidFill>
                  <a:schemeClr val="tx1">
                    <a:tint val="75000"/>
                  </a:schemeClr>
                </a:solidFill>
              </a:defRPr>
            </a:lvl7pPr>
            <a:lvl8pPr marL="2400935"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28650" y="1369458"/>
            <a:ext cx="3886200" cy="32640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29150" y="1369458"/>
            <a:ext cx="3886200" cy="32640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90081" y="1334062"/>
            <a:ext cx="3655181" cy="61804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935" indent="0">
              <a:buNone/>
              <a:defRPr sz="1350"/>
            </a:lvl8pPr>
            <a:lvl9pPr marL="2743835" indent="0">
              <a:buNone/>
              <a:defRPr sz="135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90081" y="1999384"/>
            <a:ext cx="3655181" cy="2643676"/>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92704" y="1334062"/>
            <a:ext cx="3673182" cy="61804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935" indent="0">
              <a:buNone/>
              <a:defRPr sz="1350"/>
            </a:lvl8pPr>
            <a:lvl9pPr marL="2743835" indent="0">
              <a:buNone/>
              <a:defRPr sz="135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92704" y="1999384"/>
            <a:ext cx="3673182" cy="2643676"/>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24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3887391" y="342961"/>
            <a:ext cx="4629150" cy="4053597"/>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935" indent="0">
              <a:buNone/>
              <a:defRPr sz="1500"/>
            </a:lvl8pPr>
            <a:lvl9pPr marL="2743835" indent="0">
              <a:buNone/>
              <a:defRPr sz="1500"/>
            </a:lvl9pPr>
          </a:lstStyle>
          <a:p>
            <a:endParaRPr lang="zh-CN" altLang="en-US"/>
          </a:p>
        </p:txBody>
      </p:sp>
      <p:sp>
        <p:nvSpPr>
          <p:cNvPr id="4" name="文本占位符 3"/>
          <p:cNvSpPr>
            <a:spLocks noGrp="1"/>
          </p:cNvSpPr>
          <p:nvPr>
            <p:ph type="body" sz="half" idx="2"/>
          </p:nvPr>
        </p:nvSpPr>
        <p:spPr>
          <a:xfrm>
            <a:off x="629841" y="1543320"/>
            <a:ext cx="3124012" cy="28591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8035" indent="0">
              <a:buNone/>
              <a:defRPr sz="1050"/>
            </a:lvl7pPr>
            <a:lvl8pPr marL="2400935" indent="0">
              <a:buNone/>
              <a:defRPr sz="1050"/>
            </a:lvl8pPr>
            <a:lvl9pPr marL="2743835" indent="0">
              <a:buNone/>
              <a:defRPr sz="105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92"/>
            <a:ext cx="1971675" cy="4359642"/>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28650" y="273892"/>
            <a:ext cx="5800725" cy="4359642"/>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shingle">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92"/>
            <a:ext cx="7886700" cy="994346"/>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369458"/>
            <a:ext cx="7886700" cy="3264075"/>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28650" y="4768097"/>
            <a:ext cx="2057400" cy="273892"/>
          </a:xfrm>
          <a:prstGeom prst="rect">
            <a:avLst/>
          </a:prstGeom>
        </p:spPr>
        <p:txBody>
          <a:bodyPr vert="horz" lIns="91440" tIns="45720" rIns="91440" bIns="45720" rtlCol="0" anchor="ctr"/>
          <a:lstStyle>
            <a:lvl1pPr algn="l">
              <a:defRPr sz="9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3028950" y="4768097"/>
            <a:ext cx="3086100" cy="273892"/>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8097"/>
            <a:ext cx="2057400" cy="273892"/>
          </a:xfrm>
          <a:prstGeom prst="rect">
            <a:avLst/>
          </a:prstGeom>
        </p:spPr>
        <p:txBody>
          <a:bodyPr vert="horz" lIns="91440" tIns="45720" rIns="91440" bIns="45720" rtlCol="0" anchor="ctr"/>
          <a:lstStyle>
            <a:lvl1pPr algn="r">
              <a:defRPr sz="9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Click="0" advTm="6645">
    <p:comb/>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65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tags" Target="../tags/tag4.xml"/><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xml"/><Relationship Id="rId2" Type="http://schemas.openxmlformats.org/officeDocument/2006/relationships/tags" Target="../tags/tag5.xml"/><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xml"/><Relationship Id="rId2" Type="http://schemas.openxmlformats.org/officeDocument/2006/relationships/tags" Target="../tags/tag6.xml"/><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xml"/><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5.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xml"/><Relationship Id="rId2" Type="http://schemas.openxmlformats.org/officeDocument/2006/relationships/tags" Target="../tags/tag7.xml"/><Relationship Id="rId1"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vmlDrawing" Target="../drawings/vmlDrawing1.vml"/><Relationship Id="rId4" Type="http://schemas.openxmlformats.org/officeDocument/2006/relationships/slideLayout" Target="../slideLayouts/slideLayout1.xml"/><Relationship Id="rId3" Type="http://schemas.openxmlformats.org/officeDocument/2006/relationships/image" Target="../media/image9.emf"/><Relationship Id="rId2" Type="http://schemas.openxmlformats.org/officeDocument/2006/relationships/oleObject" Target="../embeddings/oleObject1.bin"/><Relationship Id="rId1" Type="http://schemas.openxmlformats.org/officeDocument/2006/relationships/image" Target="../media/image5.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21.xml"/><Relationship Id="rId5" Type="http://schemas.openxmlformats.org/officeDocument/2006/relationships/vmlDrawing" Target="../drawings/vmlDrawing2.vml"/><Relationship Id="rId4" Type="http://schemas.openxmlformats.org/officeDocument/2006/relationships/slideLayout" Target="../slideLayouts/slideLayout1.xml"/><Relationship Id="rId3" Type="http://schemas.openxmlformats.org/officeDocument/2006/relationships/image" Target="../media/image10.emf"/><Relationship Id="rId2" Type="http://schemas.openxmlformats.org/officeDocument/2006/relationships/oleObject" Target="../embeddings/oleObject2.bin"/><Relationship Id="rId1" Type="http://schemas.openxmlformats.org/officeDocument/2006/relationships/image" Target="../media/image5.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24.xml"/><Relationship Id="rId5" Type="http://schemas.openxmlformats.org/officeDocument/2006/relationships/vmlDrawing" Target="../drawings/vmlDrawing3.vml"/><Relationship Id="rId4" Type="http://schemas.openxmlformats.org/officeDocument/2006/relationships/slideLayout" Target="../slideLayouts/slideLayout1.xml"/><Relationship Id="rId3" Type="http://schemas.openxmlformats.org/officeDocument/2006/relationships/image" Target="../media/image11.emf"/><Relationship Id="rId2" Type="http://schemas.openxmlformats.org/officeDocument/2006/relationships/oleObject" Target="../embeddings/oleObject3.bin"/><Relationship Id="rId1" Type="http://schemas.openxmlformats.org/officeDocument/2006/relationships/image" Target="../media/image5.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xml"/><Relationship Id="rId2" Type="http://schemas.openxmlformats.org/officeDocument/2006/relationships/tags" Target="../tags/tag8.xml"/><Relationship Id="rId1" Type="http://schemas.openxmlformats.org/officeDocument/2006/relationships/image" Target="../media/image5.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xml"/><Relationship Id="rId2" Type="http://schemas.openxmlformats.org/officeDocument/2006/relationships/tags" Target="../tags/tag9.xml"/><Relationship Id="rId1" Type="http://schemas.openxmlformats.org/officeDocument/2006/relationships/image" Target="../media/image5.png"/></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30.xml.rels><?xml version="1.0" encoding="UTF-8" standalone="yes"?>
<Relationships xmlns="http://schemas.openxmlformats.org/package/2006/relationships"><Relationship Id="rId6" Type="http://schemas.openxmlformats.org/officeDocument/2006/relationships/notesSlide" Target="../notesSlides/notesSlide30.xml"/><Relationship Id="rId5" Type="http://schemas.openxmlformats.org/officeDocument/2006/relationships/vmlDrawing" Target="../drawings/vmlDrawing4.vml"/><Relationship Id="rId4" Type="http://schemas.openxmlformats.org/officeDocument/2006/relationships/slideLayout" Target="../slideLayouts/slideLayout1.xml"/><Relationship Id="rId3" Type="http://schemas.openxmlformats.org/officeDocument/2006/relationships/image" Target="../media/image12.emf"/><Relationship Id="rId2" Type="http://schemas.openxmlformats.org/officeDocument/2006/relationships/oleObject" Target="../embeddings/oleObject4.bin"/><Relationship Id="rId1" Type="http://schemas.openxmlformats.org/officeDocument/2006/relationships/image" Target="../media/image5.pn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4.png"/></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1.xml"/><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34.xml.rels><?xml version="1.0" encoding="UTF-8" standalone="yes"?>
<Relationships xmlns="http://schemas.openxmlformats.org/package/2006/relationships"><Relationship Id="rId6" Type="http://schemas.openxmlformats.org/officeDocument/2006/relationships/notesSlide" Target="../notesSlides/notesSlide34.xml"/><Relationship Id="rId5" Type="http://schemas.openxmlformats.org/officeDocument/2006/relationships/vmlDrawing" Target="../drawings/vmlDrawing5.vml"/><Relationship Id="rId4" Type="http://schemas.openxmlformats.org/officeDocument/2006/relationships/slideLayout" Target="../slideLayouts/slideLayout1.xml"/><Relationship Id="rId3" Type="http://schemas.openxmlformats.org/officeDocument/2006/relationships/image" Target="../media/image15.emf"/><Relationship Id="rId2" Type="http://schemas.openxmlformats.org/officeDocument/2006/relationships/oleObject" Target="../embeddings/oleObject5.bin"/><Relationship Id="rId1" Type="http://schemas.openxmlformats.org/officeDocument/2006/relationships/image" Target="../media/image5.pn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4.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37.xml.rels><?xml version="1.0" encoding="UTF-8" standalone="yes"?>
<Relationships xmlns="http://schemas.openxmlformats.org/package/2006/relationships"><Relationship Id="rId6" Type="http://schemas.openxmlformats.org/officeDocument/2006/relationships/notesSlide" Target="../notesSlides/notesSlide37.xml"/><Relationship Id="rId5" Type="http://schemas.openxmlformats.org/officeDocument/2006/relationships/vmlDrawing" Target="../drawings/vmlDrawing6.vml"/><Relationship Id="rId4" Type="http://schemas.openxmlformats.org/officeDocument/2006/relationships/slideLayout" Target="../slideLayouts/slideLayout1.xml"/><Relationship Id="rId3" Type="http://schemas.openxmlformats.org/officeDocument/2006/relationships/image" Target="../media/image16.emf"/><Relationship Id="rId2" Type="http://schemas.openxmlformats.org/officeDocument/2006/relationships/oleObject" Target="../embeddings/oleObject6.bin"/><Relationship Id="rId1" Type="http://schemas.openxmlformats.org/officeDocument/2006/relationships/image" Target="../media/image5.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4.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40.xml.rels><?xml version="1.0" encoding="UTF-8" standalone="yes"?>
<Relationships xmlns="http://schemas.openxmlformats.org/package/2006/relationships"><Relationship Id="rId6" Type="http://schemas.openxmlformats.org/officeDocument/2006/relationships/notesSlide" Target="../notesSlides/notesSlide40.xml"/><Relationship Id="rId5" Type="http://schemas.openxmlformats.org/officeDocument/2006/relationships/vmlDrawing" Target="../drawings/vmlDrawing7.vml"/><Relationship Id="rId4" Type="http://schemas.openxmlformats.org/officeDocument/2006/relationships/slideLayout" Target="../slideLayouts/slideLayout1.xml"/><Relationship Id="rId3" Type="http://schemas.openxmlformats.org/officeDocument/2006/relationships/image" Target="../media/image17.emf"/><Relationship Id="rId2" Type="http://schemas.openxmlformats.org/officeDocument/2006/relationships/oleObject" Target="../embeddings/oleObject7.bin"/><Relationship Id="rId1" Type="http://schemas.openxmlformats.org/officeDocument/2006/relationships/image" Target="../media/image5.png"/></Relationships>
</file>

<file path=ppt/slides/_rels/slide41.xml.rels><?xml version="1.0" encoding="UTF-8" standalone="yes"?>
<Relationships xmlns="http://schemas.openxmlformats.org/package/2006/relationships"><Relationship Id="rId8" Type="http://schemas.openxmlformats.org/officeDocument/2006/relationships/notesSlide" Target="../notesSlides/notesSlide41.xml"/><Relationship Id="rId7" Type="http://schemas.openxmlformats.org/officeDocument/2006/relationships/slideLayout" Target="../slideLayouts/slideLayout1.xml"/><Relationship Id="rId6" Type="http://schemas.openxmlformats.org/officeDocument/2006/relationships/image" Target="../media/image18.png"/><Relationship Id="rId5" Type="http://schemas.microsoft.com/office/2007/relationships/media" Target="../media/media1.mp3"/><Relationship Id="rId4" Type="http://schemas.openxmlformats.org/officeDocument/2006/relationships/audio" Target="../media/media1.mp3"/><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xml"/><Relationship Id="rId2" Type="http://schemas.openxmlformats.org/officeDocument/2006/relationships/tags" Target="../tags/tag1.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4205" y="456565"/>
            <a:ext cx="7683500" cy="3891280"/>
          </a:xfrm>
          <a:prstGeom prst="rect">
            <a:avLst/>
          </a:prstGeom>
          <a:noFill/>
          <a:ln w="38100">
            <a:solidFill>
              <a:srgbClr val="FF7F7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p:nvPr/>
        </p:nvSpPr>
        <p:spPr>
          <a:xfrm>
            <a:off x="1402080" y="1464310"/>
            <a:ext cx="6760210" cy="852805"/>
          </a:xfrm>
          <a:prstGeom prst="rect">
            <a:avLst/>
          </a:prstGeom>
          <a:noFill/>
        </p:spPr>
        <p:txBody>
          <a:bodyPr wrap="square" rtlCol="0">
            <a:spAutoFit/>
          </a:bodyPr>
          <a:lstStyle/>
          <a:p>
            <a:pPr algn="ctr"/>
            <a:r>
              <a:rPr lang="zh-CN" altLang="en-US" sz="4950" dirty="0">
                <a:solidFill>
                  <a:srgbClr val="FF7F7F"/>
                </a:solidFill>
                <a:effectLst>
                  <a:outerShdw blurRad="38100" dist="38100" dir="2700000" algn="tl">
                    <a:srgbClr val="000000">
                      <a:alpha val="43137"/>
                    </a:srgbClr>
                  </a:outerShdw>
                </a:effectLst>
                <a:latin typeface="方正大标宋简体" panose="02010601030101010101" charset="-122"/>
                <a:ea typeface="方正大标宋简体" panose="02010601030101010101" charset="-122"/>
              </a:rPr>
              <a:t>老年人护理及技术</a:t>
            </a:r>
            <a:endParaRPr lang="zh-CN" altLang="en-US" sz="4950" dirty="0">
              <a:solidFill>
                <a:srgbClr val="FF7F7F"/>
              </a:solidFill>
              <a:effectLst>
                <a:outerShdw blurRad="38100" dist="38100" dir="2700000" algn="tl">
                  <a:srgbClr val="000000">
                    <a:alpha val="43137"/>
                  </a:srgbClr>
                </a:outerShdw>
              </a:effectLst>
              <a:latin typeface="方正大标宋简体" panose="02010601030101010101" charset="-122"/>
              <a:ea typeface="方正大标宋简体" panose="02010601030101010101" charset="-122"/>
            </a:endParaRPr>
          </a:p>
        </p:txBody>
      </p:sp>
      <p:grpSp>
        <p:nvGrpSpPr>
          <p:cNvPr id="39" name="组合 38"/>
          <p:cNvGrpSpPr>
            <a:grpSpLocks noChangeAspect="1"/>
          </p:cNvGrpSpPr>
          <p:nvPr/>
        </p:nvGrpSpPr>
        <p:grpSpPr>
          <a:xfrm>
            <a:off x="6792461" y="4527812"/>
            <a:ext cx="396000" cy="396000"/>
            <a:chOff x="386297" y="354936"/>
            <a:chExt cx="1186377" cy="1186377"/>
          </a:xfrm>
          <a:solidFill>
            <a:schemeClr val="accent2"/>
          </a:solidFill>
        </p:grpSpPr>
        <p:sp>
          <p:nvSpPr>
            <p:cNvPr id="40" name="Freeform 494"/>
            <p:cNvSpPr/>
            <p:nvPr/>
          </p:nvSpPr>
          <p:spPr bwMode="auto">
            <a:xfrm>
              <a:off x="386297" y="354936"/>
              <a:ext cx="1186377" cy="1186377"/>
            </a:xfrm>
            <a:custGeom>
              <a:avLst/>
              <a:gdLst>
                <a:gd name="T0" fmla="*/ 554 w 713"/>
                <a:gd name="T1" fmla="*/ 60 h 713"/>
                <a:gd name="T2" fmla="*/ 356 w 713"/>
                <a:gd name="T3" fmla="*/ 0 h 713"/>
                <a:gd name="T4" fmla="*/ 46 w 713"/>
                <a:gd name="T5" fmla="*/ 181 h 713"/>
                <a:gd name="T6" fmla="*/ 0 w 713"/>
                <a:gd name="T7" fmla="*/ 357 h 713"/>
                <a:gd name="T8" fmla="*/ 44 w 713"/>
                <a:gd name="T9" fmla="*/ 528 h 713"/>
                <a:gd name="T10" fmla="*/ 356 w 713"/>
                <a:gd name="T11" fmla="*/ 713 h 713"/>
                <a:gd name="T12" fmla="*/ 631 w 713"/>
                <a:gd name="T13" fmla="*/ 584 h 713"/>
                <a:gd name="T14" fmla="*/ 713 w 713"/>
                <a:gd name="T15" fmla="*/ 357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7"/>
                  </a:cubicBezTo>
                  <a:cubicBezTo>
                    <a:pt x="0" y="419"/>
                    <a:pt x="16" y="477"/>
                    <a:pt x="44" y="528"/>
                  </a:cubicBezTo>
                  <a:cubicBezTo>
                    <a:pt x="104" y="639"/>
                    <a:pt x="222" y="713"/>
                    <a:pt x="356" y="713"/>
                  </a:cubicBezTo>
                  <a:cubicBezTo>
                    <a:pt x="467" y="713"/>
                    <a:pt x="565" y="663"/>
                    <a:pt x="631" y="584"/>
                  </a:cubicBezTo>
                  <a:cubicBezTo>
                    <a:pt x="682" y="523"/>
                    <a:pt x="713" y="443"/>
                    <a:pt x="713" y="357"/>
                  </a:cubicBezTo>
                  <a:cubicBezTo>
                    <a:pt x="713" y="233"/>
                    <a:pt x="650" y="124"/>
                    <a:pt x="554"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41" name="Freeform 495"/>
            <p:cNvSpPr>
              <a:spLocks noEditPoints="1"/>
            </p:cNvSpPr>
            <p:nvPr/>
          </p:nvSpPr>
          <p:spPr bwMode="auto">
            <a:xfrm>
              <a:off x="699114" y="632811"/>
              <a:ext cx="559078" cy="627299"/>
            </a:xfrm>
            <a:custGeom>
              <a:avLst/>
              <a:gdLst>
                <a:gd name="T0" fmla="*/ 251 w 336"/>
                <a:gd name="T1" fmla="*/ 2 h 377"/>
                <a:gd name="T2" fmla="*/ 168 w 336"/>
                <a:gd name="T3" fmla="*/ 23 h 377"/>
                <a:gd name="T4" fmla="*/ 86 w 336"/>
                <a:gd name="T5" fmla="*/ 2 h 377"/>
                <a:gd name="T6" fmla="*/ 44 w 336"/>
                <a:gd name="T7" fmla="*/ 138 h 377"/>
                <a:gd name="T8" fmla="*/ 73 w 336"/>
                <a:gd name="T9" fmla="*/ 273 h 377"/>
                <a:gd name="T10" fmla="*/ 109 w 336"/>
                <a:gd name="T11" fmla="*/ 377 h 377"/>
                <a:gd name="T12" fmla="*/ 131 w 336"/>
                <a:gd name="T13" fmla="*/ 256 h 377"/>
                <a:gd name="T14" fmla="*/ 206 w 336"/>
                <a:gd name="T15" fmla="*/ 256 h 377"/>
                <a:gd name="T16" fmla="*/ 227 w 336"/>
                <a:gd name="T17" fmla="*/ 377 h 377"/>
                <a:gd name="T18" fmla="*/ 264 w 336"/>
                <a:gd name="T19" fmla="*/ 273 h 377"/>
                <a:gd name="T20" fmla="*/ 293 w 336"/>
                <a:gd name="T21" fmla="*/ 138 h 377"/>
                <a:gd name="T22" fmla="*/ 251 w 336"/>
                <a:gd name="T23" fmla="*/ 2 h 377"/>
                <a:gd name="T24" fmla="*/ 231 w 336"/>
                <a:gd name="T25" fmla="*/ 51 h 377"/>
                <a:gd name="T26" fmla="*/ 130 w 336"/>
                <a:gd name="T27" fmla="*/ 100 h 377"/>
                <a:gd name="T28" fmla="*/ 119 w 336"/>
                <a:gd name="T29" fmla="*/ 89 h 377"/>
                <a:gd name="T30" fmla="*/ 151 w 336"/>
                <a:gd name="T31" fmla="*/ 66 h 377"/>
                <a:gd name="T32" fmla="*/ 143 w 336"/>
                <a:gd name="T33" fmla="*/ 59 h 377"/>
                <a:gd name="T34" fmla="*/ 113 w 336"/>
                <a:gd name="T35" fmla="*/ 44 h 377"/>
                <a:gd name="T36" fmla="*/ 117 w 336"/>
                <a:gd name="T37" fmla="*/ 30 h 377"/>
                <a:gd name="T38" fmla="*/ 165 w 336"/>
                <a:gd name="T39" fmla="*/ 60 h 377"/>
                <a:gd name="T40" fmla="*/ 227 w 336"/>
                <a:gd name="T41" fmla="*/ 37 h 377"/>
                <a:gd name="T42" fmla="*/ 231 w 336"/>
                <a:gd name="T43" fmla="*/ 51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6" h="377">
                  <a:moveTo>
                    <a:pt x="251" y="2"/>
                  </a:moveTo>
                  <a:cubicBezTo>
                    <a:pt x="203" y="0"/>
                    <a:pt x="208" y="22"/>
                    <a:pt x="168" y="23"/>
                  </a:cubicBezTo>
                  <a:cubicBezTo>
                    <a:pt x="129" y="22"/>
                    <a:pt x="133" y="0"/>
                    <a:pt x="86" y="2"/>
                  </a:cubicBezTo>
                  <a:cubicBezTo>
                    <a:pt x="0" y="6"/>
                    <a:pt x="34" y="111"/>
                    <a:pt x="44" y="138"/>
                  </a:cubicBezTo>
                  <a:cubicBezTo>
                    <a:pt x="74" y="217"/>
                    <a:pt x="74" y="236"/>
                    <a:pt x="73" y="273"/>
                  </a:cubicBezTo>
                  <a:cubicBezTo>
                    <a:pt x="69" y="377"/>
                    <a:pt x="85" y="377"/>
                    <a:pt x="109" y="377"/>
                  </a:cubicBezTo>
                  <a:cubicBezTo>
                    <a:pt x="127" y="377"/>
                    <a:pt x="132" y="289"/>
                    <a:pt x="131" y="256"/>
                  </a:cubicBezTo>
                  <a:cubicBezTo>
                    <a:pt x="130" y="211"/>
                    <a:pt x="203" y="204"/>
                    <a:pt x="206" y="256"/>
                  </a:cubicBezTo>
                  <a:cubicBezTo>
                    <a:pt x="207" y="288"/>
                    <a:pt x="210" y="377"/>
                    <a:pt x="227" y="377"/>
                  </a:cubicBezTo>
                  <a:cubicBezTo>
                    <a:pt x="252" y="377"/>
                    <a:pt x="267" y="377"/>
                    <a:pt x="264" y="273"/>
                  </a:cubicBezTo>
                  <a:cubicBezTo>
                    <a:pt x="263" y="236"/>
                    <a:pt x="263" y="217"/>
                    <a:pt x="293" y="138"/>
                  </a:cubicBezTo>
                  <a:cubicBezTo>
                    <a:pt x="303" y="111"/>
                    <a:pt x="336" y="6"/>
                    <a:pt x="251" y="2"/>
                  </a:cubicBezTo>
                  <a:close/>
                  <a:moveTo>
                    <a:pt x="231" y="51"/>
                  </a:moveTo>
                  <a:cubicBezTo>
                    <a:pt x="196" y="61"/>
                    <a:pt x="156" y="75"/>
                    <a:pt x="130" y="100"/>
                  </a:cubicBezTo>
                  <a:cubicBezTo>
                    <a:pt x="123" y="106"/>
                    <a:pt x="113" y="96"/>
                    <a:pt x="119" y="89"/>
                  </a:cubicBezTo>
                  <a:cubicBezTo>
                    <a:pt x="129" y="80"/>
                    <a:pt x="140" y="73"/>
                    <a:pt x="151" y="66"/>
                  </a:cubicBezTo>
                  <a:cubicBezTo>
                    <a:pt x="149" y="64"/>
                    <a:pt x="146" y="61"/>
                    <a:pt x="143" y="59"/>
                  </a:cubicBezTo>
                  <a:cubicBezTo>
                    <a:pt x="135" y="51"/>
                    <a:pt x="124" y="46"/>
                    <a:pt x="113" y="44"/>
                  </a:cubicBezTo>
                  <a:cubicBezTo>
                    <a:pt x="104" y="42"/>
                    <a:pt x="108" y="28"/>
                    <a:pt x="117" y="30"/>
                  </a:cubicBezTo>
                  <a:cubicBezTo>
                    <a:pt x="136" y="33"/>
                    <a:pt x="153" y="45"/>
                    <a:pt x="165" y="60"/>
                  </a:cubicBezTo>
                  <a:cubicBezTo>
                    <a:pt x="185" y="50"/>
                    <a:pt x="207" y="43"/>
                    <a:pt x="227" y="37"/>
                  </a:cubicBezTo>
                  <a:cubicBezTo>
                    <a:pt x="236" y="34"/>
                    <a:pt x="240" y="49"/>
                    <a:pt x="231" y="5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2" name="组合 41"/>
          <p:cNvGrpSpPr>
            <a:grpSpLocks noChangeAspect="1"/>
          </p:cNvGrpSpPr>
          <p:nvPr/>
        </p:nvGrpSpPr>
        <p:grpSpPr>
          <a:xfrm>
            <a:off x="6232715" y="4527812"/>
            <a:ext cx="396000" cy="396000"/>
            <a:chOff x="467544" y="339502"/>
            <a:chExt cx="1186377" cy="1188041"/>
          </a:xfrm>
          <a:solidFill>
            <a:schemeClr val="accent2"/>
          </a:solidFill>
        </p:grpSpPr>
        <p:sp>
          <p:nvSpPr>
            <p:cNvPr id="43" name="Freeform 230"/>
            <p:cNvSpPr/>
            <p:nvPr/>
          </p:nvSpPr>
          <p:spPr bwMode="auto">
            <a:xfrm>
              <a:off x="467544" y="339502"/>
              <a:ext cx="1186377" cy="1188041"/>
            </a:xfrm>
            <a:custGeom>
              <a:avLst/>
              <a:gdLst>
                <a:gd name="T0" fmla="*/ 554 w 713"/>
                <a:gd name="T1" fmla="*/ 60 h 714"/>
                <a:gd name="T2" fmla="*/ 356 w 713"/>
                <a:gd name="T3" fmla="*/ 0 h 714"/>
                <a:gd name="T4" fmla="*/ 46 w 713"/>
                <a:gd name="T5" fmla="*/ 182 h 714"/>
                <a:gd name="T6" fmla="*/ 0 w 713"/>
                <a:gd name="T7" fmla="*/ 357 h 714"/>
                <a:gd name="T8" fmla="*/ 44 w 713"/>
                <a:gd name="T9" fmla="*/ 529 h 714"/>
                <a:gd name="T10" fmla="*/ 356 w 713"/>
                <a:gd name="T11" fmla="*/ 714 h 714"/>
                <a:gd name="T12" fmla="*/ 631 w 713"/>
                <a:gd name="T13" fmla="*/ 585 h 714"/>
                <a:gd name="T14" fmla="*/ 713 w 713"/>
                <a:gd name="T15" fmla="*/ 357 h 714"/>
                <a:gd name="T16" fmla="*/ 554 w 713"/>
                <a:gd name="T17" fmla="*/ 6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4">
                  <a:moveTo>
                    <a:pt x="554" y="60"/>
                  </a:moveTo>
                  <a:cubicBezTo>
                    <a:pt x="498" y="22"/>
                    <a:pt x="430" y="0"/>
                    <a:pt x="356" y="0"/>
                  </a:cubicBezTo>
                  <a:cubicBezTo>
                    <a:pt x="223" y="0"/>
                    <a:pt x="107" y="73"/>
                    <a:pt x="46" y="182"/>
                  </a:cubicBezTo>
                  <a:cubicBezTo>
                    <a:pt x="16" y="234"/>
                    <a:pt x="0" y="293"/>
                    <a:pt x="0" y="357"/>
                  </a:cubicBezTo>
                  <a:cubicBezTo>
                    <a:pt x="0" y="419"/>
                    <a:pt x="16" y="478"/>
                    <a:pt x="44" y="529"/>
                  </a:cubicBezTo>
                  <a:cubicBezTo>
                    <a:pt x="104" y="639"/>
                    <a:pt x="222" y="714"/>
                    <a:pt x="356" y="714"/>
                  </a:cubicBezTo>
                  <a:cubicBezTo>
                    <a:pt x="467" y="714"/>
                    <a:pt x="565" y="663"/>
                    <a:pt x="631" y="585"/>
                  </a:cubicBezTo>
                  <a:cubicBezTo>
                    <a:pt x="682" y="523"/>
                    <a:pt x="713" y="444"/>
                    <a:pt x="713" y="357"/>
                  </a:cubicBezTo>
                  <a:cubicBezTo>
                    <a:pt x="713" y="233"/>
                    <a:pt x="650" y="124"/>
                    <a:pt x="554"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44" name="Freeform 319"/>
            <p:cNvSpPr>
              <a:spLocks noEditPoints="1"/>
            </p:cNvSpPr>
            <p:nvPr/>
          </p:nvSpPr>
          <p:spPr bwMode="auto">
            <a:xfrm>
              <a:off x="748746" y="449320"/>
              <a:ext cx="625635" cy="908502"/>
            </a:xfrm>
            <a:custGeom>
              <a:avLst/>
              <a:gdLst>
                <a:gd name="T0" fmla="*/ 376 w 376"/>
                <a:gd name="T1" fmla="*/ 516 h 546"/>
                <a:gd name="T2" fmla="*/ 345 w 376"/>
                <a:gd name="T3" fmla="*/ 485 h 546"/>
                <a:gd name="T4" fmla="*/ 251 w 376"/>
                <a:gd name="T5" fmla="*/ 485 h 546"/>
                <a:gd name="T6" fmla="*/ 338 w 376"/>
                <a:gd name="T7" fmla="*/ 351 h 546"/>
                <a:gd name="T8" fmla="*/ 231 w 376"/>
                <a:gd name="T9" fmla="*/ 203 h 546"/>
                <a:gd name="T10" fmla="*/ 318 w 376"/>
                <a:gd name="T11" fmla="*/ 49 h 546"/>
                <a:gd name="T12" fmla="*/ 318 w 376"/>
                <a:gd name="T13" fmla="*/ 18 h 546"/>
                <a:gd name="T14" fmla="*/ 285 w 376"/>
                <a:gd name="T15" fmla="*/ 0 h 546"/>
                <a:gd name="T16" fmla="*/ 259 w 376"/>
                <a:gd name="T17" fmla="*/ 18 h 546"/>
                <a:gd name="T18" fmla="*/ 127 w 376"/>
                <a:gd name="T19" fmla="*/ 259 h 546"/>
                <a:gd name="T20" fmla="*/ 136 w 376"/>
                <a:gd name="T21" fmla="*/ 277 h 546"/>
                <a:gd name="T22" fmla="*/ 126 w 376"/>
                <a:gd name="T23" fmla="*/ 300 h 546"/>
                <a:gd name="T24" fmla="*/ 145 w 376"/>
                <a:gd name="T25" fmla="*/ 310 h 546"/>
                <a:gd name="T26" fmla="*/ 162 w 376"/>
                <a:gd name="T27" fmla="*/ 291 h 546"/>
                <a:gd name="T28" fmla="*/ 183 w 376"/>
                <a:gd name="T29" fmla="*/ 289 h 546"/>
                <a:gd name="T30" fmla="*/ 214 w 376"/>
                <a:gd name="T31" fmla="*/ 235 h 546"/>
                <a:gd name="T32" fmla="*/ 298 w 376"/>
                <a:gd name="T33" fmla="*/ 345 h 546"/>
                <a:gd name="T34" fmla="*/ 242 w 376"/>
                <a:gd name="T35" fmla="*/ 443 h 546"/>
                <a:gd name="T36" fmla="*/ 125 w 376"/>
                <a:gd name="T37" fmla="*/ 443 h 546"/>
                <a:gd name="T38" fmla="*/ 104 w 376"/>
                <a:gd name="T39" fmla="*/ 464 h 546"/>
                <a:gd name="T40" fmla="*/ 125 w 376"/>
                <a:gd name="T41" fmla="*/ 485 h 546"/>
                <a:gd name="T42" fmla="*/ 125 w 376"/>
                <a:gd name="T43" fmla="*/ 485 h 546"/>
                <a:gd name="T44" fmla="*/ 30 w 376"/>
                <a:gd name="T45" fmla="*/ 485 h 546"/>
                <a:gd name="T46" fmla="*/ 30 w 376"/>
                <a:gd name="T47" fmla="*/ 485 h 546"/>
                <a:gd name="T48" fmla="*/ 30 w 376"/>
                <a:gd name="T49" fmla="*/ 485 h 546"/>
                <a:gd name="T50" fmla="*/ 0 w 376"/>
                <a:gd name="T51" fmla="*/ 516 h 546"/>
                <a:gd name="T52" fmla="*/ 30 w 376"/>
                <a:gd name="T53" fmla="*/ 546 h 546"/>
                <a:gd name="T54" fmla="*/ 345 w 376"/>
                <a:gd name="T55" fmla="*/ 546 h 546"/>
                <a:gd name="T56" fmla="*/ 376 w 376"/>
                <a:gd name="T57" fmla="*/ 516 h 546"/>
                <a:gd name="T58" fmla="*/ 176 w 376"/>
                <a:gd name="T59" fmla="*/ 394 h 546"/>
                <a:gd name="T60" fmla="*/ 158 w 376"/>
                <a:gd name="T61" fmla="*/ 399 h 546"/>
                <a:gd name="T62" fmla="*/ 35 w 376"/>
                <a:gd name="T63" fmla="*/ 332 h 546"/>
                <a:gd name="T64" fmla="*/ 30 w 376"/>
                <a:gd name="T65" fmla="*/ 314 h 546"/>
                <a:gd name="T66" fmla="*/ 48 w 376"/>
                <a:gd name="T67" fmla="*/ 308 h 546"/>
                <a:gd name="T68" fmla="*/ 48 w 376"/>
                <a:gd name="T69" fmla="*/ 308 h 546"/>
                <a:gd name="T70" fmla="*/ 48 w 376"/>
                <a:gd name="T71" fmla="*/ 308 h 546"/>
                <a:gd name="T72" fmla="*/ 171 w 376"/>
                <a:gd name="T73" fmla="*/ 376 h 546"/>
                <a:gd name="T74" fmla="*/ 176 w 376"/>
                <a:gd name="T75" fmla="*/ 394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6" h="546">
                  <a:moveTo>
                    <a:pt x="376" y="516"/>
                  </a:moveTo>
                  <a:cubicBezTo>
                    <a:pt x="376" y="499"/>
                    <a:pt x="362" y="485"/>
                    <a:pt x="345" y="485"/>
                  </a:cubicBezTo>
                  <a:cubicBezTo>
                    <a:pt x="251" y="485"/>
                    <a:pt x="251" y="485"/>
                    <a:pt x="251" y="485"/>
                  </a:cubicBezTo>
                  <a:cubicBezTo>
                    <a:pt x="299" y="485"/>
                    <a:pt x="338" y="393"/>
                    <a:pt x="338" y="351"/>
                  </a:cubicBezTo>
                  <a:cubicBezTo>
                    <a:pt x="338" y="284"/>
                    <a:pt x="294" y="226"/>
                    <a:pt x="231" y="203"/>
                  </a:cubicBezTo>
                  <a:cubicBezTo>
                    <a:pt x="318" y="49"/>
                    <a:pt x="318" y="49"/>
                    <a:pt x="318" y="49"/>
                  </a:cubicBezTo>
                  <a:cubicBezTo>
                    <a:pt x="318" y="18"/>
                    <a:pt x="318" y="18"/>
                    <a:pt x="318" y="18"/>
                  </a:cubicBezTo>
                  <a:cubicBezTo>
                    <a:pt x="285" y="0"/>
                    <a:pt x="285" y="0"/>
                    <a:pt x="285" y="0"/>
                  </a:cubicBezTo>
                  <a:cubicBezTo>
                    <a:pt x="259" y="18"/>
                    <a:pt x="259" y="18"/>
                    <a:pt x="259" y="18"/>
                  </a:cubicBezTo>
                  <a:cubicBezTo>
                    <a:pt x="127" y="259"/>
                    <a:pt x="127" y="259"/>
                    <a:pt x="127" y="259"/>
                  </a:cubicBezTo>
                  <a:cubicBezTo>
                    <a:pt x="127" y="259"/>
                    <a:pt x="138" y="267"/>
                    <a:pt x="136" y="277"/>
                  </a:cubicBezTo>
                  <a:cubicBezTo>
                    <a:pt x="134" y="287"/>
                    <a:pt x="126" y="300"/>
                    <a:pt x="126" y="300"/>
                  </a:cubicBezTo>
                  <a:cubicBezTo>
                    <a:pt x="145" y="310"/>
                    <a:pt x="145" y="310"/>
                    <a:pt x="145" y="310"/>
                  </a:cubicBezTo>
                  <a:cubicBezTo>
                    <a:pt x="145" y="310"/>
                    <a:pt x="155" y="293"/>
                    <a:pt x="162" y="291"/>
                  </a:cubicBezTo>
                  <a:cubicBezTo>
                    <a:pt x="169" y="290"/>
                    <a:pt x="183" y="289"/>
                    <a:pt x="183" y="289"/>
                  </a:cubicBezTo>
                  <a:cubicBezTo>
                    <a:pt x="214" y="235"/>
                    <a:pt x="214" y="235"/>
                    <a:pt x="214" y="235"/>
                  </a:cubicBezTo>
                  <a:cubicBezTo>
                    <a:pt x="263" y="251"/>
                    <a:pt x="298" y="295"/>
                    <a:pt x="298" y="345"/>
                  </a:cubicBezTo>
                  <a:cubicBezTo>
                    <a:pt x="298" y="386"/>
                    <a:pt x="275" y="422"/>
                    <a:pt x="242" y="443"/>
                  </a:cubicBezTo>
                  <a:cubicBezTo>
                    <a:pt x="125" y="443"/>
                    <a:pt x="125" y="443"/>
                    <a:pt x="125" y="443"/>
                  </a:cubicBezTo>
                  <a:cubicBezTo>
                    <a:pt x="114" y="443"/>
                    <a:pt x="104" y="452"/>
                    <a:pt x="104" y="464"/>
                  </a:cubicBezTo>
                  <a:cubicBezTo>
                    <a:pt x="104" y="476"/>
                    <a:pt x="113" y="485"/>
                    <a:pt x="125" y="485"/>
                  </a:cubicBezTo>
                  <a:cubicBezTo>
                    <a:pt x="125" y="485"/>
                    <a:pt x="125" y="485"/>
                    <a:pt x="125" y="485"/>
                  </a:cubicBezTo>
                  <a:cubicBezTo>
                    <a:pt x="30" y="485"/>
                    <a:pt x="30" y="485"/>
                    <a:pt x="30" y="485"/>
                  </a:cubicBezTo>
                  <a:cubicBezTo>
                    <a:pt x="30" y="485"/>
                    <a:pt x="30" y="485"/>
                    <a:pt x="30" y="485"/>
                  </a:cubicBezTo>
                  <a:cubicBezTo>
                    <a:pt x="30" y="485"/>
                    <a:pt x="30" y="485"/>
                    <a:pt x="30" y="485"/>
                  </a:cubicBezTo>
                  <a:cubicBezTo>
                    <a:pt x="13" y="485"/>
                    <a:pt x="0" y="499"/>
                    <a:pt x="0" y="516"/>
                  </a:cubicBezTo>
                  <a:cubicBezTo>
                    <a:pt x="0" y="532"/>
                    <a:pt x="13" y="546"/>
                    <a:pt x="30" y="546"/>
                  </a:cubicBezTo>
                  <a:cubicBezTo>
                    <a:pt x="345" y="546"/>
                    <a:pt x="345" y="546"/>
                    <a:pt x="345" y="546"/>
                  </a:cubicBezTo>
                  <a:cubicBezTo>
                    <a:pt x="362" y="546"/>
                    <a:pt x="376" y="532"/>
                    <a:pt x="376" y="516"/>
                  </a:cubicBezTo>
                  <a:close/>
                  <a:moveTo>
                    <a:pt x="176" y="394"/>
                  </a:moveTo>
                  <a:cubicBezTo>
                    <a:pt x="173" y="400"/>
                    <a:pt x="165" y="403"/>
                    <a:pt x="158" y="399"/>
                  </a:cubicBezTo>
                  <a:cubicBezTo>
                    <a:pt x="35" y="332"/>
                    <a:pt x="35" y="332"/>
                    <a:pt x="35" y="332"/>
                  </a:cubicBezTo>
                  <a:cubicBezTo>
                    <a:pt x="29" y="328"/>
                    <a:pt x="27" y="320"/>
                    <a:pt x="30" y="314"/>
                  </a:cubicBezTo>
                  <a:cubicBezTo>
                    <a:pt x="34" y="307"/>
                    <a:pt x="42" y="305"/>
                    <a:pt x="48" y="308"/>
                  </a:cubicBezTo>
                  <a:cubicBezTo>
                    <a:pt x="48" y="308"/>
                    <a:pt x="48" y="308"/>
                    <a:pt x="48" y="308"/>
                  </a:cubicBezTo>
                  <a:cubicBezTo>
                    <a:pt x="48" y="308"/>
                    <a:pt x="48" y="308"/>
                    <a:pt x="48" y="308"/>
                  </a:cubicBezTo>
                  <a:cubicBezTo>
                    <a:pt x="171" y="376"/>
                    <a:pt x="171" y="376"/>
                    <a:pt x="171" y="376"/>
                  </a:cubicBezTo>
                  <a:cubicBezTo>
                    <a:pt x="178" y="379"/>
                    <a:pt x="180" y="387"/>
                    <a:pt x="176" y="39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5" name="组合 44"/>
          <p:cNvGrpSpPr>
            <a:grpSpLocks noChangeAspect="1"/>
          </p:cNvGrpSpPr>
          <p:nvPr/>
        </p:nvGrpSpPr>
        <p:grpSpPr>
          <a:xfrm>
            <a:off x="7352207" y="4527812"/>
            <a:ext cx="396000" cy="396000"/>
            <a:chOff x="2254585" y="392649"/>
            <a:chExt cx="1186377" cy="1186377"/>
          </a:xfrm>
          <a:solidFill>
            <a:schemeClr val="bg1"/>
          </a:solidFill>
        </p:grpSpPr>
        <p:sp>
          <p:nvSpPr>
            <p:cNvPr id="46" name="Freeform 237"/>
            <p:cNvSpPr/>
            <p:nvPr/>
          </p:nvSpPr>
          <p:spPr bwMode="auto">
            <a:xfrm>
              <a:off x="2254585" y="392649"/>
              <a:ext cx="1186377" cy="1186377"/>
            </a:xfrm>
            <a:custGeom>
              <a:avLst/>
              <a:gdLst>
                <a:gd name="T0" fmla="*/ 555 w 713"/>
                <a:gd name="T1" fmla="*/ 60 h 713"/>
                <a:gd name="T2" fmla="*/ 357 w 713"/>
                <a:gd name="T3" fmla="*/ 0 h 713"/>
                <a:gd name="T4" fmla="*/ 46 w 713"/>
                <a:gd name="T5" fmla="*/ 181 h 713"/>
                <a:gd name="T6" fmla="*/ 0 w 713"/>
                <a:gd name="T7" fmla="*/ 356 h 713"/>
                <a:gd name="T8" fmla="*/ 44 w 713"/>
                <a:gd name="T9" fmla="*/ 528 h 713"/>
                <a:gd name="T10" fmla="*/ 357 w 713"/>
                <a:gd name="T11" fmla="*/ 713 h 713"/>
                <a:gd name="T12" fmla="*/ 631 w 713"/>
                <a:gd name="T13" fmla="*/ 584 h 713"/>
                <a:gd name="T14" fmla="*/ 713 w 713"/>
                <a:gd name="T15" fmla="*/ 356 h 713"/>
                <a:gd name="T16" fmla="*/ 555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5" y="60"/>
                  </a:moveTo>
                  <a:cubicBezTo>
                    <a:pt x="498" y="22"/>
                    <a:pt x="430" y="0"/>
                    <a:pt x="357" y="0"/>
                  </a:cubicBezTo>
                  <a:cubicBezTo>
                    <a:pt x="223"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2" y="522"/>
                    <a:pt x="713" y="443"/>
                    <a:pt x="713" y="356"/>
                  </a:cubicBezTo>
                  <a:cubicBezTo>
                    <a:pt x="713" y="233"/>
                    <a:pt x="650" y="124"/>
                    <a:pt x="555"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47" name="Rectangle 322"/>
            <p:cNvSpPr>
              <a:spLocks noChangeArrowheads="1"/>
            </p:cNvSpPr>
            <p:nvPr/>
          </p:nvSpPr>
          <p:spPr bwMode="auto">
            <a:xfrm>
              <a:off x="2680550" y="559041"/>
              <a:ext cx="327793" cy="9983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8" name="Freeform 323"/>
            <p:cNvSpPr>
              <a:spLocks noEditPoints="1"/>
            </p:cNvSpPr>
            <p:nvPr/>
          </p:nvSpPr>
          <p:spPr bwMode="auto">
            <a:xfrm>
              <a:off x="2565739" y="688827"/>
              <a:ext cx="557414" cy="675553"/>
            </a:xfrm>
            <a:custGeom>
              <a:avLst/>
              <a:gdLst>
                <a:gd name="T0" fmla="*/ 307 w 335"/>
                <a:gd name="T1" fmla="*/ 92 h 406"/>
                <a:gd name="T2" fmla="*/ 233 w 335"/>
                <a:gd name="T3" fmla="*/ 52 h 406"/>
                <a:gd name="T4" fmla="*/ 233 w 335"/>
                <a:gd name="T5" fmla="*/ 0 h 406"/>
                <a:gd name="T6" fmla="*/ 102 w 335"/>
                <a:gd name="T7" fmla="*/ 0 h 406"/>
                <a:gd name="T8" fmla="*/ 102 w 335"/>
                <a:gd name="T9" fmla="*/ 52 h 406"/>
                <a:gd name="T10" fmla="*/ 28 w 335"/>
                <a:gd name="T11" fmla="*/ 92 h 406"/>
                <a:gd name="T12" fmla="*/ 0 w 335"/>
                <a:gd name="T13" fmla="*/ 183 h 406"/>
                <a:gd name="T14" fmla="*/ 0 w 335"/>
                <a:gd name="T15" fmla="*/ 406 h 406"/>
                <a:gd name="T16" fmla="*/ 335 w 335"/>
                <a:gd name="T17" fmla="*/ 406 h 406"/>
                <a:gd name="T18" fmla="*/ 335 w 335"/>
                <a:gd name="T19" fmla="*/ 183 h 406"/>
                <a:gd name="T20" fmla="*/ 307 w 335"/>
                <a:gd name="T21" fmla="*/ 92 h 406"/>
                <a:gd name="T22" fmla="*/ 51 w 335"/>
                <a:gd name="T23" fmla="*/ 371 h 406"/>
                <a:gd name="T24" fmla="*/ 30 w 335"/>
                <a:gd name="T25" fmla="*/ 357 h 406"/>
                <a:gd name="T26" fmla="*/ 51 w 335"/>
                <a:gd name="T27" fmla="*/ 343 h 406"/>
                <a:gd name="T28" fmla="*/ 71 w 335"/>
                <a:gd name="T29" fmla="*/ 357 h 406"/>
                <a:gd name="T30" fmla="*/ 51 w 335"/>
                <a:gd name="T31" fmla="*/ 371 h 406"/>
                <a:gd name="T32" fmla="*/ 74 w 335"/>
                <a:gd name="T33" fmla="*/ 122 h 406"/>
                <a:gd name="T34" fmla="*/ 140 w 335"/>
                <a:gd name="T35" fmla="*/ 122 h 406"/>
                <a:gd name="T36" fmla="*/ 140 w 335"/>
                <a:gd name="T37" fmla="*/ 55 h 406"/>
                <a:gd name="T38" fmla="*/ 194 w 335"/>
                <a:gd name="T39" fmla="*/ 55 h 406"/>
                <a:gd name="T40" fmla="*/ 194 w 335"/>
                <a:gd name="T41" fmla="*/ 122 h 406"/>
                <a:gd name="T42" fmla="*/ 260 w 335"/>
                <a:gd name="T43" fmla="*/ 122 h 406"/>
                <a:gd name="T44" fmla="*/ 260 w 335"/>
                <a:gd name="T45" fmla="*/ 175 h 406"/>
                <a:gd name="T46" fmla="*/ 194 w 335"/>
                <a:gd name="T47" fmla="*/ 175 h 406"/>
                <a:gd name="T48" fmla="*/ 194 w 335"/>
                <a:gd name="T49" fmla="*/ 242 h 406"/>
                <a:gd name="T50" fmla="*/ 140 w 335"/>
                <a:gd name="T51" fmla="*/ 242 h 406"/>
                <a:gd name="T52" fmla="*/ 140 w 335"/>
                <a:gd name="T53" fmla="*/ 175 h 406"/>
                <a:gd name="T54" fmla="*/ 74 w 335"/>
                <a:gd name="T55" fmla="*/ 175 h 406"/>
                <a:gd name="T56" fmla="*/ 74 w 335"/>
                <a:gd name="T57" fmla="*/ 122 h 406"/>
                <a:gd name="T58" fmla="*/ 286 w 335"/>
                <a:gd name="T59" fmla="*/ 356 h 406"/>
                <a:gd name="T60" fmla="*/ 239 w 335"/>
                <a:gd name="T61" fmla="*/ 350 h 406"/>
                <a:gd name="T62" fmla="*/ 239 w 335"/>
                <a:gd name="T63" fmla="*/ 337 h 406"/>
                <a:gd name="T64" fmla="*/ 235 w 335"/>
                <a:gd name="T65" fmla="*/ 337 h 406"/>
                <a:gd name="T66" fmla="*/ 221 w 335"/>
                <a:gd name="T67" fmla="*/ 336 h 406"/>
                <a:gd name="T68" fmla="*/ 221 w 335"/>
                <a:gd name="T69" fmla="*/ 336 h 406"/>
                <a:gd name="T70" fmla="*/ 168 w 335"/>
                <a:gd name="T71" fmla="*/ 357 h 406"/>
                <a:gd name="T72" fmla="*/ 115 w 335"/>
                <a:gd name="T73" fmla="*/ 336 h 406"/>
                <a:gd name="T74" fmla="*/ 152 w 335"/>
                <a:gd name="T75" fmla="*/ 317 h 406"/>
                <a:gd name="T76" fmla="*/ 139 w 335"/>
                <a:gd name="T77" fmla="*/ 311 h 406"/>
                <a:gd name="T78" fmla="*/ 127 w 335"/>
                <a:gd name="T79" fmla="*/ 313 h 406"/>
                <a:gd name="T80" fmla="*/ 105 w 335"/>
                <a:gd name="T81" fmla="*/ 304 h 406"/>
                <a:gd name="T82" fmla="*/ 105 w 335"/>
                <a:gd name="T83" fmla="*/ 273 h 406"/>
                <a:gd name="T84" fmla="*/ 127 w 335"/>
                <a:gd name="T85" fmla="*/ 263 h 406"/>
                <a:gd name="T86" fmla="*/ 155 w 335"/>
                <a:gd name="T87" fmla="*/ 286 h 406"/>
                <a:gd name="T88" fmla="*/ 159 w 335"/>
                <a:gd name="T89" fmla="*/ 286 h 406"/>
                <a:gd name="T90" fmla="*/ 184 w 335"/>
                <a:gd name="T91" fmla="*/ 301 h 406"/>
                <a:gd name="T92" fmla="*/ 169 w 335"/>
                <a:gd name="T93" fmla="*/ 316 h 406"/>
                <a:gd name="T94" fmla="*/ 201 w 335"/>
                <a:gd name="T95" fmla="*/ 320 h 406"/>
                <a:gd name="T96" fmla="*/ 201 w 335"/>
                <a:gd name="T97" fmla="*/ 320 h 406"/>
                <a:gd name="T98" fmla="*/ 235 w 335"/>
                <a:gd name="T99" fmla="*/ 303 h 406"/>
                <a:gd name="T100" fmla="*/ 245 w 335"/>
                <a:gd name="T101" fmla="*/ 304 h 406"/>
                <a:gd name="T102" fmla="*/ 261 w 335"/>
                <a:gd name="T103" fmla="*/ 309 h 406"/>
                <a:gd name="T104" fmla="*/ 264 w 335"/>
                <a:gd name="T105" fmla="*/ 311 h 406"/>
                <a:gd name="T106" fmla="*/ 269 w 335"/>
                <a:gd name="T107" fmla="*/ 309 h 406"/>
                <a:gd name="T108" fmla="*/ 316 w 335"/>
                <a:gd name="T109" fmla="*/ 316 h 406"/>
                <a:gd name="T110" fmla="*/ 286 w 335"/>
                <a:gd name="T111" fmla="*/ 356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5" h="406">
                  <a:moveTo>
                    <a:pt x="307" y="92"/>
                  </a:moveTo>
                  <a:cubicBezTo>
                    <a:pt x="288" y="68"/>
                    <a:pt x="263" y="55"/>
                    <a:pt x="233" y="52"/>
                  </a:cubicBezTo>
                  <a:cubicBezTo>
                    <a:pt x="233" y="0"/>
                    <a:pt x="233" y="0"/>
                    <a:pt x="233" y="0"/>
                  </a:cubicBezTo>
                  <a:cubicBezTo>
                    <a:pt x="102" y="0"/>
                    <a:pt x="102" y="0"/>
                    <a:pt x="102" y="0"/>
                  </a:cubicBezTo>
                  <a:cubicBezTo>
                    <a:pt x="102" y="52"/>
                    <a:pt x="102" y="52"/>
                    <a:pt x="102" y="52"/>
                  </a:cubicBezTo>
                  <a:cubicBezTo>
                    <a:pt x="71" y="55"/>
                    <a:pt x="47" y="68"/>
                    <a:pt x="28" y="92"/>
                  </a:cubicBezTo>
                  <a:cubicBezTo>
                    <a:pt x="9" y="116"/>
                    <a:pt x="0" y="146"/>
                    <a:pt x="0" y="183"/>
                  </a:cubicBezTo>
                  <a:cubicBezTo>
                    <a:pt x="0" y="406"/>
                    <a:pt x="0" y="406"/>
                    <a:pt x="0" y="406"/>
                  </a:cubicBezTo>
                  <a:cubicBezTo>
                    <a:pt x="335" y="406"/>
                    <a:pt x="335" y="406"/>
                    <a:pt x="335" y="406"/>
                  </a:cubicBezTo>
                  <a:cubicBezTo>
                    <a:pt x="335" y="183"/>
                    <a:pt x="335" y="183"/>
                    <a:pt x="335" y="183"/>
                  </a:cubicBezTo>
                  <a:cubicBezTo>
                    <a:pt x="335" y="146"/>
                    <a:pt x="326" y="116"/>
                    <a:pt x="307" y="92"/>
                  </a:cubicBezTo>
                  <a:close/>
                  <a:moveTo>
                    <a:pt x="51" y="371"/>
                  </a:moveTo>
                  <a:cubicBezTo>
                    <a:pt x="39" y="371"/>
                    <a:pt x="30" y="364"/>
                    <a:pt x="30" y="357"/>
                  </a:cubicBezTo>
                  <a:cubicBezTo>
                    <a:pt x="30" y="350"/>
                    <a:pt x="39" y="343"/>
                    <a:pt x="51" y="343"/>
                  </a:cubicBezTo>
                  <a:cubicBezTo>
                    <a:pt x="62" y="343"/>
                    <a:pt x="71" y="350"/>
                    <a:pt x="71" y="357"/>
                  </a:cubicBezTo>
                  <a:cubicBezTo>
                    <a:pt x="71" y="364"/>
                    <a:pt x="62" y="371"/>
                    <a:pt x="51" y="371"/>
                  </a:cubicBezTo>
                  <a:close/>
                  <a:moveTo>
                    <a:pt x="74" y="122"/>
                  </a:moveTo>
                  <a:cubicBezTo>
                    <a:pt x="140" y="122"/>
                    <a:pt x="140" y="122"/>
                    <a:pt x="140" y="122"/>
                  </a:cubicBezTo>
                  <a:cubicBezTo>
                    <a:pt x="140" y="55"/>
                    <a:pt x="140" y="55"/>
                    <a:pt x="140" y="55"/>
                  </a:cubicBezTo>
                  <a:cubicBezTo>
                    <a:pt x="194" y="55"/>
                    <a:pt x="194" y="55"/>
                    <a:pt x="194" y="55"/>
                  </a:cubicBezTo>
                  <a:cubicBezTo>
                    <a:pt x="194" y="122"/>
                    <a:pt x="194" y="122"/>
                    <a:pt x="194" y="122"/>
                  </a:cubicBezTo>
                  <a:cubicBezTo>
                    <a:pt x="260" y="122"/>
                    <a:pt x="260" y="122"/>
                    <a:pt x="260" y="122"/>
                  </a:cubicBezTo>
                  <a:cubicBezTo>
                    <a:pt x="260" y="175"/>
                    <a:pt x="260" y="175"/>
                    <a:pt x="260" y="175"/>
                  </a:cubicBezTo>
                  <a:cubicBezTo>
                    <a:pt x="194" y="175"/>
                    <a:pt x="194" y="175"/>
                    <a:pt x="194" y="175"/>
                  </a:cubicBezTo>
                  <a:cubicBezTo>
                    <a:pt x="194" y="242"/>
                    <a:pt x="194" y="242"/>
                    <a:pt x="194" y="242"/>
                  </a:cubicBezTo>
                  <a:cubicBezTo>
                    <a:pt x="140" y="242"/>
                    <a:pt x="140" y="242"/>
                    <a:pt x="140" y="242"/>
                  </a:cubicBezTo>
                  <a:cubicBezTo>
                    <a:pt x="140" y="175"/>
                    <a:pt x="140" y="175"/>
                    <a:pt x="140" y="175"/>
                  </a:cubicBezTo>
                  <a:cubicBezTo>
                    <a:pt x="74" y="175"/>
                    <a:pt x="74" y="175"/>
                    <a:pt x="74" y="175"/>
                  </a:cubicBezTo>
                  <a:lnTo>
                    <a:pt x="74" y="122"/>
                  </a:lnTo>
                  <a:close/>
                  <a:moveTo>
                    <a:pt x="286" y="356"/>
                  </a:moveTo>
                  <a:cubicBezTo>
                    <a:pt x="265" y="366"/>
                    <a:pt x="244" y="363"/>
                    <a:pt x="239" y="350"/>
                  </a:cubicBezTo>
                  <a:cubicBezTo>
                    <a:pt x="237" y="346"/>
                    <a:pt x="237" y="341"/>
                    <a:pt x="239" y="337"/>
                  </a:cubicBezTo>
                  <a:cubicBezTo>
                    <a:pt x="238" y="337"/>
                    <a:pt x="236" y="337"/>
                    <a:pt x="235" y="337"/>
                  </a:cubicBezTo>
                  <a:cubicBezTo>
                    <a:pt x="230" y="337"/>
                    <a:pt x="225" y="337"/>
                    <a:pt x="221" y="336"/>
                  </a:cubicBezTo>
                  <a:cubicBezTo>
                    <a:pt x="221" y="336"/>
                    <a:pt x="221" y="336"/>
                    <a:pt x="221" y="336"/>
                  </a:cubicBezTo>
                  <a:cubicBezTo>
                    <a:pt x="221" y="348"/>
                    <a:pt x="197" y="357"/>
                    <a:pt x="168" y="357"/>
                  </a:cubicBezTo>
                  <a:cubicBezTo>
                    <a:pt x="139" y="357"/>
                    <a:pt x="115" y="348"/>
                    <a:pt x="115" y="336"/>
                  </a:cubicBezTo>
                  <a:cubicBezTo>
                    <a:pt x="115" y="327"/>
                    <a:pt x="131" y="319"/>
                    <a:pt x="152" y="317"/>
                  </a:cubicBezTo>
                  <a:cubicBezTo>
                    <a:pt x="147" y="316"/>
                    <a:pt x="142" y="314"/>
                    <a:pt x="139" y="311"/>
                  </a:cubicBezTo>
                  <a:cubicBezTo>
                    <a:pt x="135" y="312"/>
                    <a:pt x="131" y="313"/>
                    <a:pt x="127" y="313"/>
                  </a:cubicBezTo>
                  <a:cubicBezTo>
                    <a:pt x="118" y="313"/>
                    <a:pt x="111" y="309"/>
                    <a:pt x="105" y="304"/>
                  </a:cubicBezTo>
                  <a:cubicBezTo>
                    <a:pt x="100" y="296"/>
                    <a:pt x="100" y="281"/>
                    <a:pt x="105" y="273"/>
                  </a:cubicBezTo>
                  <a:cubicBezTo>
                    <a:pt x="111" y="267"/>
                    <a:pt x="118" y="263"/>
                    <a:pt x="127" y="263"/>
                  </a:cubicBezTo>
                  <a:cubicBezTo>
                    <a:pt x="142" y="263"/>
                    <a:pt x="154" y="273"/>
                    <a:pt x="155" y="286"/>
                  </a:cubicBezTo>
                  <a:cubicBezTo>
                    <a:pt x="156" y="286"/>
                    <a:pt x="157" y="286"/>
                    <a:pt x="159" y="286"/>
                  </a:cubicBezTo>
                  <a:cubicBezTo>
                    <a:pt x="173" y="286"/>
                    <a:pt x="184" y="293"/>
                    <a:pt x="184" y="301"/>
                  </a:cubicBezTo>
                  <a:cubicBezTo>
                    <a:pt x="184" y="308"/>
                    <a:pt x="178" y="313"/>
                    <a:pt x="169" y="316"/>
                  </a:cubicBezTo>
                  <a:cubicBezTo>
                    <a:pt x="181" y="316"/>
                    <a:pt x="192" y="317"/>
                    <a:pt x="201" y="320"/>
                  </a:cubicBezTo>
                  <a:cubicBezTo>
                    <a:pt x="201" y="320"/>
                    <a:pt x="201" y="320"/>
                    <a:pt x="201" y="320"/>
                  </a:cubicBezTo>
                  <a:cubicBezTo>
                    <a:pt x="201" y="310"/>
                    <a:pt x="216" y="303"/>
                    <a:pt x="235" y="303"/>
                  </a:cubicBezTo>
                  <a:cubicBezTo>
                    <a:pt x="239" y="303"/>
                    <a:pt x="242" y="303"/>
                    <a:pt x="245" y="304"/>
                  </a:cubicBezTo>
                  <a:cubicBezTo>
                    <a:pt x="251" y="305"/>
                    <a:pt x="257" y="306"/>
                    <a:pt x="261" y="309"/>
                  </a:cubicBezTo>
                  <a:cubicBezTo>
                    <a:pt x="262" y="310"/>
                    <a:pt x="263" y="310"/>
                    <a:pt x="264" y="311"/>
                  </a:cubicBezTo>
                  <a:cubicBezTo>
                    <a:pt x="265" y="310"/>
                    <a:pt x="267" y="309"/>
                    <a:pt x="269" y="309"/>
                  </a:cubicBezTo>
                  <a:cubicBezTo>
                    <a:pt x="290" y="299"/>
                    <a:pt x="311" y="303"/>
                    <a:pt x="316" y="316"/>
                  </a:cubicBezTo>
                  <a:cubicBezTo>
                    <a:pt x="321" y="329"/>
                    <a:pt x="308" y="347"/>
                    <a:pt x="286" y="3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组合 48"/>
          <p:cNvGrpSpPr>
            <a:grpSpLocks noChangeAspect="1"/>
          </p:cNvGrpSpPr>
          <p:nvPr/>
        </p:nvGrpSpPr>
        <p:grpSpPr>
          <a:xfrm>
            <a:off x="7911953" y="4527812"/>
            <a:ext cx="396000" cy="396000"/>
            <a:chOff x="1937429" y="3075806"/>
            <a:chExt cx="1186377" cy="1187209"/>
          </a:xfrm>
          <a:solidFill>
            <a:schemeClr val="bg1"/>
          </a:solidFill>
        </p:grpSpPr>
        <p:sp>
          <p:nvSpPr>
            <p:cNvPr id="50" name="Freeform 228"/>
            <p:cNvSpPr/>
            <p:nvPr/>
          </p:nvSpPr>
          <p:spPr bwMode="auto">
            <a:xfrm>
              <a:off x="1937429" y="3075806"/>
              <a:ext cx="1186377" cy="1187209"/>
            </a:xfrm>
            <a:custGeom>
              <a:avLst/>
              <a:gdLst>
                <a:gd name="T0" fmla="*/ 554 w 713"/>
                <a:gd name="T1" fmla="*/ 60 h 713"/>
                <a:gd name="T2" fmla="*/ 356 w 713"/>
                <a:gd name="T3" fmla="*/ 0 h 713"/>
                <a:gd name="T4" fmla="*/ 46 w 713"/>
                <a:gd name="T5" fmla="*/ 181 h 713"/>
                <a:gd name="T6" fmla="*/ 0 w 713"/>
                <a:gd name="T7" fmla="*/ 356 h 713"/>
                <a:gd name="T8" fmla="*/ 44 w 713"/>
                <a:gd name="T9" fmla="*/ 528 h 713"/>
                <a:gd name="T10" fmla="*/ 356 w 713"/>
                <a:gd name="T11" fmla="*/ 713 h 713"/>
                <a:gd name="T12" fmla="*/ 631 w 713"/>
                <a:gd name="T13" fmla="*/ 584 h 713"/>
                <a:gd name="T14" fmla="*/ 713 w 713"/>
                <a:gd name="T15" fmla="*/ 356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6"/>
                  </a:cubicBezTo>
                  <a:cubicBezTo>
                    <a:pt x="0" y="419"/>
                    <a:pt x="16" y="477"/>
                    <a:pt x="44" y="528"/>
                  </a:cubicBezTo>
                  <a:cubicBezTo>
                    <a:pt x="104" y="638"/>
                    <a:pt x="222" y="713"/>
                    <a:pt x="356" y="713"/>
                  </a:cubicBezTo>
                  <a:cubicBezTo>
                    <a:pt x="467" y="713"/>
                    <a:pt x="565" y="663"/>
                    <a:pt x="631" y="584"/>
                  </a:cubicBezTo>
                  <a:cubicBezTo>
                    <a:pt x="682" y="522"/>
                    <a:pt x="713" y="443"/>
                    <a:pt x="713" y="356"/>
                  </a:cubicBezTo>
                  <a:cubicBezTo>
                    <a:pt x="713" y="233"/>
                    <a:pt x="650" y="124"/>
                    <a:pt x="554"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51" name="Freeform 295"/>
            <p:cNvSpPr>
              <a:spLocks noEditPoints="1"/>
            </p:cNvSpPr>
            <p:nvPr/>
          </p:nvSpPr>
          <p:spPr bwMode="auto">
            <a:xfrm>
              <a:off x="2180361" y="3566663"/>
              <a:ext cx="703839" cy="498345"/>
            </a:xfrm>
            <a:custGeom>
              <a:avLst/>
              <a:gdLst>
                <a:gd name="T0" fmla="*/ 194 w 423"/>
                <a:gd name="T1" fmla="*/ 65 h 299"/>
                <a:gd name="T2" fmla="*/ 237 w 423"/>
                <a:gd name="T3" fmla="*/ 38 h 299"/>
                <a:gd name="T4" fmla="*/ 224 w 423"/>
                <a:gd name="T5" fmla="*/ 79 h 299"/>
                <a:gd name="T6" fmla="*/ 276 w 423"/>
                <a:gd name="T7" fmla="*/ 66 h 299"/>
                <a:gd name="T8" fmla="*/ 225 w 423"/>
                <a:gd name="T9" fmla="*/ 99 h 299"/>
                <a:gd name="T10" fmla="*/ 294 w 423"/>
                <a:gd name="T11" fmla="*/ 97 h 299"/>
                <a:gd name="T12" fmla="*/ 226 w 423"/>
                <a:gd name="T13" fmla="*/ 119 h 299"/>
                <a:gd name="T14" fmla="*/ 299 w 423"/>
                <a:gd name="T15" fmla="*/ 120 h 299"/>
                <a:gd name="T16" fmla="*/ 226 w 423"/>
                <a:gd name="T17" fmla="*/ 138 h 299"/>
                <a:gd name="T18" fmla="*/ 302 w 423"/>
                <a:gd name="T19" fmla="*/ 145 h 299"/>
                <a:gd name="T20" fmla="*/ 242 w 423"/>
                <a:gd name="T21" fmla="*/ 164 h 299"/>
                <a:gd name="T22" fmla="*/ 303 w 423"/>
                <a:gd name="T23" fmla="*/ 170 h 299"/>
                <a:gd name="T24" fmla="*/ 260 w 423"/>
                <a:gd name="T25" fmla="*/ 195 h 299"/>
                <a:gd name="T26" fmla="*/ 304 w 423"/>
                <a:gd name="T27" fmla="*/ 210 h 299"/>
                <a:gd name="T28" fmla="*/ 303 w 423"/>
                <a:gd name="T29" fmla="*/ 219 h 299"/>
                <a:gd name="T30" fmla="*/ 285 w 423"/>
                <a:gd name="T31" fmla="*/ 241 h 299"/>
                <a:gd name="T32" fmla="*/ 301 w 423"/>
                <a:gd name="T33" fmla="*/ 247 h 299"/>
                <a:gd name="T34" fmla="*/ 226 w 423"/>
                <a:gd name="T35" fmla="*/ 168 h 299"/>
                <a:gd name="T36" fmla="*/ 151 w 423"/>
                <a:gd name="T37" fmla="*/ 257 h 299"/>
                <a:gd name="T38" fmla="*/ 134 w 423"/>
                <a:gd name="T39" fmla="*/ 243 h 299"/>
                <a:gd name="T40" fmla="*/ 149 w 423"/>
                <a:gd name="T41" fmla="*/ 242 h 299"/>
                <a:gd name="T42" fmla="*/ 129 w 423"/>
                <a:gd name="T43" fmla="*/ 218 h 299"/>
                <a:gd name="T44" fmla="*/ 160 w 423"/>
                <a:gd name="T45" fmla="*/ 218 h 299"/>
                <a:gd name="T46" fmla="*/ 128 w 423"/>
                <a:gd name="T47" fmla="*/ 197 h 299"/>
                <a:gd name="T48" fmla="*/ 175 w 423"/>
                <a:gd name="T49" fmla="*/ 192 h 299"/>
                <a:gd name="T50" fmla="*/ 128 w 423"/>
                <a:gd name="T51" fmla="*/ 170 h 299"/>
                <a:gd name="T52" fmla="*/ 187 w 423"/>
                <a:gd name="T53" fmla="*/ 165 h 299"/>
                <a:gd name="T54" fmla="*/ 127 w 423"/>
                <a:gd name="T55" fmla="*/ 146 h 299"/>
                <a:gd name="T56" fmla="*/ 205 w 423"/>
                <a:gd name="T57" fmla="*/ 138 h 299"/>
                <a:gd name="T58" fmla="*/ 129 w 423"/>
                <a:gd name="T59" fmla="*/ 122 h 299"/>
                <a:gd name="T60" fmla="*/ 205 w 423"/>
                <a:gd name="T61" fmla="*/ 118 h 299"/>
                <a:gd name="T62" fmla="*/ 135 w 423"/>
                <a:gd name="T63" fmla="*/ 95 h 299"/>
                <a:gd name="T64" fmla="*/ 205 w 423"/>
                <a:gd name="T65" fmla="*/ 99 h 299"/>
                <a:gd name="T66" fmla="*/ 154 w 423"/>
                <a:gd name="T67" fmla="*/ 60 h 299"/>
                <a:gd name="T68" fmla="*/ 204 w 423"/>
                <a:gd name="T69" fmla="*/ 79 h 299"/>
                <a:gd name="T70" fmla="*/ 198 w 423"/>
                <a:gd name="T71" fmla="*/ 39 h 299"/>
                <a:gd name="T72" fmla="*/ 110 w 423"/>
                <a:gd name="T73" fmla="*/ 62 h 299"/>
                <a:gd name="T74" fmla="*/ 139 w 423"/>
                <a:gd name="T75" fmla="*/ 283 h 299"/>
                <a:gd name="T76" fmla="*/ 315 w 423"/>
                <a:gd name="T77" fmla="*/ 251 h 299"/>
                <a:gd name="T78" fmla="*/ 276 w 423"/>
                <a:gd name="T79" fmla="*/ 26 h 299"/>
                <a:gd name="T80" fmla="*/ 86 w 423"/>
                <a:gd name="T81" fmla="*/ 19 h 299"/>
                <a:gd name="T82" fmla="*/ 0 w 423"/>
                <a:gd name="T83" fmla="*/ 295 h 299"/>
                <a:gd name="T84" fmla="*/ 87 w 423"/>
                <a:gd name="T85" fmla="*/ 140 h 299"/>
                <a:gd name="T86" fmla="*/ 107 w 423"/>
                <a:gd name="T87" fmla="*/ 294 h 299"/>
                <a:gd name="T88" fmla="*/ 328 w 423"/>
                <a:gd name="T89" fmla="*/ 137 h 299"/>
                <a:gd name="T90" fmla="*/ 354 w 423"/>
                <a:gd name="T91" fmla="*/ 295 h 299"/>
                <a:gd name="T92" fmla="*/ 403 w 423"/>
                <a:gd name="T93" fmla="*/ 103 h 299"/>
                <a:gd name="T94" fmla="*/ 214 w 423"/>
                <a:gd name="T95"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3" h="299">
                  <a:moveTo>
                    <a:pt x="198" y="39"/>
                  </a:moveTo>
                  <a:cubicBezTo>
                    <a:pt x="173" y="46"/>
                    <a:pt x="164" y="62"/>
                    <a:pt x="194" y="65"/>
                  </a:cubicBezTo>
                  <a:cubicBezTo>
                    <a:pt x="212" y="59"/>
                    <a:pt x="216" y="57"/>
                    <a:pt x="235" y="65"/>
                  </a:cubicBezTo>
                  <a:cubicBezTo>
                    <a:pt x="265" y="58"/>
                    <a:pt x="256" y="54"/>
                    <a:pt x="237" y="38"/>
                  </a:cubicBezTo>
                  <a:cubicBezTo>
                    <a:pt x="244" y="34"/>
                    <a:pt x="254" y="40"/>
                    <a:pt x="269" y="52"/>
                  </a:cubicBezTo>
                  <a:cubicBezTo>
                    <a:pt x="281" y="60"/>
                    <a:pt x="229" y="79"/>
                    <a:pt x="224" y="79"/>
                  </a:cubicBezTo>
                  <a:cubicBezTo>
                    <a:pt x="225" y="93"/>
                    <a:pt x="225" y="93"/>
                    <a:pt x="225" y="93"/>
                  </a:cubicBezTo>
                  <a:cubicBezTo>
                    <a:pt x="248" y="92"/>
                    <a:pt x="288" y="91"/>
                    <a:pt x="276" y="66"/>
                  </a:cubicBezTo>
                  <a:cubicBezTo>
                    <a:pt x="276" y="51"/>
                    <a:pt x="288" y="64"/>
                    <a:pt x="284" y="81"/>
                  </a:cubicBezTo>
                  <a:cubicBezTo>
                    <a:pt x="279" y="97"/>
                    <a:pt x="246" y="97"/>
                    <a:pt x="225" y="99"/>
                  </a:cubicBezTo>
                  <a:cubicBezTo>
                    <a:pt x="224" y="101"/>
                    <a:pt x="227" y="107"/>
                    <a:pt x="225" y="110"/>
                  </a:cubicBezTo>
                  <a:cubicBezTo>
                    <a:pt x="249" y="114"/>
                    <a:pt x="277" y="120"/>
                    <a:pt x="294" y="97"/>
                  </a:cubicBezTo>
                  <a:cubicBezTo>
                    <a:pt x="295" y="107"/>
                    <a:pt x="295" y="107"/>
                    <a:pt x="295" y="107"/>
                  </a:cubicBezTo>
                  <a:cubicBezTo>
                    <a:pt x="278" y="127"/>
                    <a:pt x="250" y="121"/>
                    <a:pt x="226" y="119"/>
                  </a:cubicBezTo>
                  <a:cubicBezTo>
                    <a:pt x="226" y="123"/>
                    <a:pt x="226" y="124"/>
                    <a:pt x="226" y="129"/>
                  </a:cubicBezTo>
                  <a:cubicBezTo>
                    <a:pt x="248" y="134"/>
                    <a:pt x="272" y="150"/>
                    <a:pt x="299" y="120"/>
                  </a:cubicBezTo>
                  <a:cubicBezTo>
                    <a:pt x="300" y="132"/>
                    <a:pt x="300" y="132"/>
                    <a:pt x="300" y="132"/>
                  </a:cubicBezTo>
                  <a:cubicBezTo>
                    <a:pt x="277" y="154"/>
                    <a:pt x="249" y="145"/>
                    <a:pt x="226" y="138"/>
                  </a:cubicBezTo>
                  <a:cubicBezTo>
                    <a:pt x="227" y="140"/>
                    <a:pt x="227" y="144"/>
                    <a:pt x="227" y="147"/>
                  </a:cubicBezTo>
                  <a:cubicBezTo>
                    <a:pt x="241" y="158"/>
                    <a:pt x="280" y="181"/>
                    <a:pt x="302" y="145"/>
                  </a:cubicBezTo>
                  <a:cubicBezTo>
                    <a:pt x="302" y="156"/>
                    <a:pt x="302" y="156"/>
                    <a:pt x="302" y="156"/>
                  </a:cubicBezTo>
                  <a:cubicBezTo>
                    <a:pt x="281" y="179"/>
                    <a:pt x="259" y="171"/>
                    <a:pt x="242" y="164"/>
                  </a:cubicBezTo>
                  <a:cubicBezTo>
                    <a:pt x="243" y="173"/>
                    <a:pt x="243" y="173"/>
                    <a:pt x="243" y="173"/>
                  </a:cubicBezTo>
                  <a:cubicBezTo>
                    <a:pt x="253" y="192"/>
                    <a:pt x="291" y="199"/>
                    <a:pt x="303" y="170"/>
                  </a:cubicBezTo>
                  <a:cubicBezTo>
                    <a:pt x="303" y="181"/>
                    <a:pt x="303" y="181"/>
                    <a:pt x="303" y="181"/>
                  </a:cubicBezTo>
                  <a:cubicBezTo>
                    <a:pt x="298" y="193"/>
                    <a:pt x="276" y="199"/>
                    <a:pt x="260" y="195"/>
                  </a:cubicBezTo>
                  <a:cubicBezTo>
                    <a:pt x="261" y="207"/>
                    <a:pt x="285" y="221"/>
                    <a:pt x="303" y="198"/>
                  </a:cubicBezTo>
                  <a:cubicBezTo>
                    <a:pt x="304" y="210"/>
                    <a:pt x="304" y="210"/>
                    <a:pt x="304" y="210"/>
                  </a:cubicBezTo>
                  <a:cubicBezTo>
                    <a:pt x="295" y="214"/>
                    <a:pt x="284" y="217"/>
                    <a:pt x="274" y="221"/>
                  </a:cubicBezTo>
                  <a:cubicBezTo>
                    <a:pt x="277" y="234"/>
                    <a:pt x="288" y="236"/>
                    <a:pt x="303" y="219"/>
                  </a:cubicBezTo>
                  <a:cubicBezTo>
                    <a:pt x="303" y="221"/>
                    <a:pt x="303" y="224"/>
                    <a:pt x="303" y="226"/>
                  </a:cubicBezTo>
                  <a:cubicBezTo>
                    <a:pt x="298" y="232"/>
                    <a:pt x="290" y="236"/>
                    <a:pt x="285" y="241"/>
                  </a:cubicBezTo>
                  <a:cubicBezTo>
                    <a:pt x="282" y="248"/>
                    <a:pt x="288" y="250"/>
                    <a:pt x="300" y="243"/>
                  </a:cubicBezTo>
                  <a:cubicBezTo>
                    <a:pt x="299" y="246"/>
                    <a:pt x="302" y="246"/>
                    <a:pt x="301" y="247"/>
                  </a:cubicBezTo>
                  <a:cubicBezTo>
                    <a:pt x="297" y="252"/>
                    <a:pt x="290" y="253"/>
                    <a:pt x="286" y="258"/>
                  </a:cubicBezTo>
                  <a:cubicBezTo>
                    <a:pt x="266" y="219"/>
                    <a:pt x="254" y="194"/>
                    <a:pt x="226" y="168"/>
                  </a:cubicBezTo>
                  <a:cubicBezTo>
                    <a:pt x="220" y="169"/>
                    <a:pt x="213" y="169"/>
                    <a:pt x="207" y="169"/>
                  </a:cubicBezTo>
                  <a:cubicBezTo>
                    <a:pt x="184" y="193"/>
                    <a:pt x="161" y="220"/>
                    <a:pt x="151" y="257"/>
                  </a:cubicBezTo>
                  <a:cubicBezTo>
                    <a:pt x="145" y="254"/>
                    <a:pt x="143" y="254"/>
                    <a:pt x="134" y="247"/>
                  </a:cubicBezTo>
                  <a:cubicBezTo>
                    <a:pt x="135" y="246"/>
                    <a:pt x="132" y="242"/>
                    <a:pt x="134" y="243"/>
                  </a:cubicBezTo>
                  <a:cubicBezTo>
                    <a:pt x="138" y="244"/>
                    <a:pt x="143" y="249"/>
                    <a:pt x="146" y="250"/>
                  </a:cubicBezTo>
                  <a:cubicBezTo>
                    <a:pt x="149" y="250"/>
                    <a:pt x="147" y="242"/>
                    <a:pt x="149" y="242"/>
                  </a:cubicBezTo>
                  <a:cubicBezTo>
                    <a:pt x="141" y="234"/>
                    <a:pt x="134" y="231"/>
                    <a:pt x="129" y="226"/>
                  </a:cubicBezTo>
                  <a:cubicBezTo>
                    <a:pt x="129" y="218"/>
                    <a:pt x="129" y="218"/>
                    <a:pt x="129" y="218"/>
                  </a:cubicBezTo>
                  <a:cubicBezTo>
                    <a:pt x="136" y="226"/>
                    <a:pt x="143" y="233"/>
                    <a:pt x="153" y="234"/>
                  </a:cubicBezTo>
                  <a:cubicBezTo>
                    <a:pt x="154" y="226"/>
                    <a:pt x="158" y="222"/>
                    <a:pt x="160" y="218"/>
                  </a:cubicBezTo>
                  <a:cubicBezTo>
                    <a:pt x="142" y="220"/>
                    <a:pt x="134" y="214"/>
                    <a:pt x="128" y="206"/>
                  </a:cubicBezTo>
                  <a:cubicBezTo>
                    <a:pt x="128" y="197"/>
                    <a:pt x="128" y="197"/>
                    <a:pt x="128" y="197"/>
                  </a:cubicBezTo>
                  <a:cubicBezTo>
                    <a:pt x="139" y="210"/>
                    <a:pt x="144" y="215"/>
                    <a:pt x="166" y="207"/>
                  </a:cubicBezTo>
                  <a:cubicBezTo>
                    <a:pt x="167" y="205"/>
                    <a:pt x="175" y="195"/>
                    <a:pt x="175" y="192"/>
                  </a:cubicBezTo>
                  <a:cubicBezTo>
                    <a:pt x="144" y="202"/>
                    <a:pt x="137" y="188"/>
                    <a:pt x="128" y="180"/>
                  </a:cubicBezTo>
                  <a:cubicBezTo>
                    <a:pt x="128" y="170"/>
                    <a:pt x="128" y="170"/>
                    <a:pt x="128" y="170"/>
                  </a:cubicBezTo>
                  <a:cubicBezTo>
                    <a:pt x="136" y="181"/>
                    <a:pt x="157" y="203"/>
                    <a:pt x="187" y="174"/>
                  </a:cubicBezTo>
                  <a:cubicBezTo>
                    <a:pt x="187" y="172"/>
                    <a:pt x="187" y="167"/>
                    <a:pt x="187" y="165"/>
                  </a:cubicBezTo>
                  <a:cubicBezTo>
                    <a:pt x="166" y="174"/>
                    <a:pt x="144" y="176"/>
                    <a:pt x="127" y="155"/>
                  </a:cubicBezTo>
                  <a:cubicBezTo>
                    <a:pt x="127" y="146"/>
                    <a:pt x="127" y="146"/>
                    <a:pt x="127" y="146"/>
                  </a:cubicBezTo>
                  <a:cubicBezTo>
                    <a:pt x="156" y="180"/>
                    <a:pt x="183" y="161"/>
                    <a:pt x="206" y="147"/>
                  </a:cubicBezTo>
                  <a:cubicBezTo>
                    <a:pt x="205" y="145"/>
                    <a:pt x="206" y="141"/>
                    <a:pt x="205" y="138"/>
                  </a:cubicBezTo>
                  <a:cubicBezTo>
                    <a:pt x="173" y="153"/>
                    <a:pt x="148" y="144"/>
                    <a:pt x="130" y="133"/>
                  </a:cubicBezTo>
                  <a:cubicBezTo>
                    <a:pt x="129" y="122"/>
                    <a:pt x="129" y="122"/>
                    <a:pt x="129" y="122"/>
                  </a:cubicBezTo>
                  <a:cubicBezTo>
                    <a:pt x="149" y="141"/>
                    <a:pt x="178" y="142"/>
                    <a:pt x="206" y="128"/>
                  </a:cubicBezTo>
                  <a:cubicBezTo>
                    <a:pt x="205" y="125"/>
                    <a:pt x="206" y="121"/>
                    <a:pt x="205" y="118"/>
                  </a:cubicBezTo>
                  <a:cubicBezTo>
                    <a:pt x="170" y="127"/>
                    <a:pt x="148" y="119"/>
                    <a:pt x="135" y="105"/>
                  </a:cubicBezTo>
                  <a:cubicBezTo>
                    <a:pt x="135" y="95"/>
                    <a:pt x="135" y="95"/>
                    <a:pt x="135" y="95"/>
                  </a:cubicBezTo>
                  <a:cubicBezTo>
                    <a:pt x="151" y="117"/>
                    <a:pt x="178" y="117"/>
                    <a:pt x="205" y="110"/>
                  </a:cubicBezTo>
                  <a:cubicBezTo>
                    <a:pt x="205" y="106"/>
                    <a:pt x="205" y="102"/>
                    <a:pt x="205" y="99"/>
                  </a:cubicBezTo>
                  <a:cubicBezTo>
                    <a:pt x="177" y="102"/>
                    <a:pt x="153" y="96"/>
                    <a:pt x="146" y="81"/>
                  </a:cubicBezTo>
                  <a:cubicBezTo>
                    <a:pt x="143" y="68"/>
                    <a:pt x="146" y="55"/>
                    <a:pt x="154" y="60"/>
                  </a:cubicBezTo>
                  <a:cubicBezTo>
                    <a:pt x="143" y="80"/>
                    <a:pt x="161" y="98"/>
                    <a:pt x="205" y="92"/>
                  </a:cubicBezTo>
                  <a:cubicBezTo>
                    <a:pt x="204" y="90"/>
                    <a:pt x="204" y="81"/>
                    <a:pt x="204" y="79"/>
                  </a:cubicBezTo>
                  <a:cubicBezTo>
                    <a:pt x="185" y="72"/>
                    <a:pt x="161" y="67"/>
                    <a:pt x="165" y="53"/>
                  </a:cubicBezTo>
                  <a:cubicBezTo>
                    <a:pt x="173" y="40"/>
                    <a:pt x="183" y="34"/>
                    <a:pt x="198" y="39"/>
                  </a:cubicBezTo>
                  <a:close/>
                  <a:moveTo>
                    <a:pt x="137" y="27"/>
                  </a:moveTo>
                  <a:cubicBezTo>
                    <a:pt x="120" y="27"/>
                    <a:pt x="111" y="39"/>
                    <a:pt x="110" y="62"/>
                  </a:cubicBezTo>
                  <a:cubicBezTo>
                    <a:pt x="109" y="250"/>
                    <a:pt x="109" y="250"/>
                    <a:pt x="109" y="250"/>
                  </a:cubicBezTo>
                  <a:cubicBezTo>
                    <a:pt x="109" y="268"/>
                    <a:pt x="117" y="281"/>
                    <a:pt x="139" y="283"/>
                  </a:cubicBezTo>
                  <a:cubicBezTo>
                    <a:pt x="291" y="282"/>
                    <a:pt x="291" y="282"/>
                    <a:pt x="291" y="282"/>
                  </a:cubicBezTo>
                  <a:cubicBezTo>
                    <a:pt x="309" y="282"/>
                    <a:pt x="317" y="271"/>
                    <a:pt x="315" y="251"/>
                  </a:cubicBezTo>
                  <a:cubicBezTo>
                    <a:pt x="319" y="61"/>
                    <a:pt x="319" y="61"/>
                    <a:pt x="319" y="61"/>
                  </a:cubicBezTo>
                  <a:cubicBezTo>
                    <a:pt x="320" y="33"/>
                    <a:pt x="302" y="25"/>
                    <a:pt x="276" y="26"/>
                  </a:cubicBezTo>
                  <a:cubicBezTo>
                    <a:pt x="137" y="27"/>
                    <a:pt x="137" y="27"/>
                    <a:pt x="137" y="27"/>
                  </a:cubicBezTo>
                  <a:close/>
                  <a:moveTo>
                    <a:pt x="86" y="19"/>
                  </a:moveTo>
                  <a:cubicBezTo>
                    <a:pt x="59" y="26"/>
                    <a:pt x="22" y="76"/>
                    <a:pt x="14" y="148"/>
                  </a:cubicBezTo>
                  <a:cubicBezTo>
                    <a:pt x="0" y="295"/>
                    <a:pt x="0" y="295"/>
                    <a:pt x="0" y="295"/>
                  </a:cubicBezTo>
                  <a:cubicBezTo>
                    <a:pt x="76" y="294"/>
                    <a:pt x="76" y="294"/>
                    <a:pt x="76" y="294"/>
                  </a:cubicBezTo>
                  <a:cubicBezTo>
                    <a:pt x="87" y="140"/>
                    <a:pt x="87" y="140"/>
                    <a:pt x="87" y="140"/>
                  </a:cubicBezTo>
                  <a:cubicBezTo>
                    <a:pt x="92" y="131"/>
                    <a:pt x="96" y="131"/>
                    <a:pt x="99" y="140"/>
                  </a:cubicBezTo>
                  <a:cubicBezTo>
                    <a:pt x="107" y="294"/>
                    <a:pt x="107" y="294"/>
                    <a:pt x="107" y="294"/>
                  </a:cubicBezTo>
                  <a:cubicBezTo>
                    <a:pt x="321" y="299"/>
                    <a:pt x="321" y="299"/>
                    <a:pt x="321" y="299"/>
                  </a:cubicBezTo>
                  <a:cubicBezTo>
                    <a:pt x="328" y="137"/>
                    <a:pt x="328" y="137"/>
                    <a:pt x="328" y="137"/>
                  </a:cubicBezTo>
                  <a:cubicBezTo>
                    <a:pt x="331" y="131"/>
                    <a:pt x="334" y="130"/>
                    <a:pt x="338" y="134"/>
                  </a:cubicBezTo>
                  <a:cubicBezTo>
                    <a:pt x="354" y="295"/>
                    <a:pt x="354" y="295"/>
                    <a:pt x="354" y="295"/>
                  </a:cubicBezTo>
                  <a:cubicBezTo>
                    <a:pt x="423" y="298"/>
                    <a:pt x="423" y="298"/>
                    <a:pt x="423" y="298"/>
                  </a:cubicBezTo>
                  <a:cubicBezTo>
                    <a:pt x="403" y="103"/>
                    <a:pt x="403" y="103"/>
                    <a:pt x="403" y="103"/>
                  </a:cubicBezTo>
                  <a:cubicBezTo>
                    <a:pt x="401" y="65"/>
                    <a:pt x="385" y="42"/>
                    <a:pt x="349" y="26"/>
                  </a:cubicBezTo>
                  <a:cubicBezTo>
                    <a:pt x="349" y="26"/>
                    <a:pt x="285" y="0"/>
                    <a:pt x="214" y="0"/>
                  </a:cubicBezTo>
                  <a:cubicBezTo>
                    <a:pt x="130" y="0"/>
                    <a:pt x="86" y="19"/>
                    <a:pt x="86"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Oval 296"/>
            <p:cNvSpPr>
              <a:spLocks noChangeArrowheads="1"/>
            </p:cNvSpPr>
            <p:nvPr/>
          </p:nvSpPr>
          <p:spPr bwMode="auto">
            <a:xfrm>
              <a:off x="2375040" y="3187289"/>
              <a:ext cx="311153" cy="31115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3" name="组合 52"/>
          <p:cNvGrpSpPr>
            <a:grpSpLocks noChangeAspect="1"/>
          </p:cNvGrpSpPr>
          <p:nvPr/>
        </p:nvGrpSpPr>
        <p:grpSpPr>
          <a:xfrm>
            <a:off x="8471701" y="4527812"/>
            <a:ext cx="396000" cy="396000"/>
            <a:chOff x="5722020" y="3075806"/>
            <a:chExt cx="1188041" cy="1187209"/>
          </a:xfrm>
          <a:solidFill>
            <a:schemeClr val="bg1"/>
          </a:solidFill>
        </p:grpSpPr>
        <p:sp>
          <p:nvSpPr>
            <p:cNvPr id="54" name="Freeform 234"/>
            <p:cNvSpPr/>
            <p:nvPr/>
          </p:nvSpPr>
          <p:spPr bwMode="auto">
            <a:xfrm>
              <a:off x="5722020" y="3075806"/>
              <a:ext cx="1188041" cy="1187209"/>
            </a:xfrm>
            <a:custGeom>
              <a:avLst/>
              <a:gdLst>
                <a:gd name="T0" fmla="*/ 555 w 714"/>
                <a:gd name="T1" fmla="*/ 60 h 713"/>
                <a:gd name="T2" fmla="*/ 357 w 714"/>
                <a:gd name="T3" fmla="*/ 0 h 713"/>
                <a:gd name="T4" fmla="*/ 46 w 714"/>
                <a:gd name="T5" fmla="*/ 181 h 713"/>
                <a:gd name="T6" fmla="*/ 0 w 714"/>
                <a:gd name="T7" fmla="*/ 356 h 713"/>
                <a:gd name="T8" fmla="*/ 44 w 714"/>
                <a:gd name="T9" fmla="*/ 528 h 713"/>
                <a:gd name="T10" fmla="*/ 357 w 714"/>
                <a:gd name="T11" fmla="*/ 713 h 713"/>
                <a:gd name="T12" fmla="*/ 631 w 714"/>
                <a:gd name="T13" fmla="*/ 584 h 713"/>
                <a:gd name="T14" fmla="*/ 714 w 714"/>
                <a:gd name="T15" fmla="*/ 356 h 713"/>
                <a:gd name="T16" fmla="*/ 555 w 714"/>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4" h="713">
                  <a:moveTo>
                    <a:pt x="555" y="60"/>
                  </a:moveTo>
                  <a:cubicBezTo>
                    <a:pt x="498" y="22"/>
                    <a:pt x="430" y="0"/>
                    <a:pt x="357" y="0"/>
                  </a:cubicBezTo>
                  <a:cubicBezTo>
                    <a:pt x="224"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3" y="522"/>
                    <a:pt x="714" y="443"/>
                    <a:pt x="714" y="356"/>
                  </a:cubicBezTo>
                  <a:cubicBezTo>
                    <a:pt x="714" y="233"/>
                    <a:pt x="651" y="124"/>
                    <a:pt x="555"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55" name="Freeform 310"/>
            <p:cNvSpPr>
              <a:spLocks noEditPoints="1"/>
            </p:cNvSpPr>
            <p:nvPr/>
          </p:nvSpPr>
          <p:spPr bwMode="auto">
            <a:xfrm>
              <a:off x="5881757" y="3270485"/>
              <a:ext cx="898518" cy="796187"/>
            </a:xfrm>
            <a:custGeom>
              <a:avLst/>
              <a:gdLst>
                <a:gd name="T0" fmla="*/ 257 w 540"/>
                <a:gd name="T1" fmla="*/ 305 h 478"/>
                <a:gd name="T2" fmla="*/ 240 w 540"/>
                <a:gd name="T3" fmla="*/ 257 h 478"/>
                <a:gd name="T4" fmla="*/ 172 w 540"/>
                <a:gd name="T5" fmla="*/ 477 h 478"/>
                <a:gd name="T6" fmla="*/ 0 w 540"/>
                <a:gd name="T7" fmla="*/ 166 h 478"/>
                <a:gd name="T8" fmla="*/ 52 w 540"/>
                <a:gd name="T9" fmla="*/ 146 h 478"/>
                <a:gd name="T10" fmla="*/ 64 w 540"/>
                <a:gd name="T11" fmla="*/ 179 h 478"/>
                <a:gd name="T12" fmla="*/ 142 w 540"/>
                <a:gd name="T13" fmla="*/ 171 h 478"/>
                <a:gd name="T14" fmla="*/ 199 w 540"/>
                <a:gd name="T15" fmla="*/ 166 h 478"/>
                <a:gd name="T16" fmla="*/ 207 w 540"/>
                <a:gd name="T17" fmla="*/ 230 h 478"/>
                <a:gd name="T18" fmla="*/ 216 w 540"/>
                <a:gd name="T19" fmla="*/ 181 h 478"/>
                <a:gd name="T20" fmla="*/ 282 w 540"/>
                <a:gd name="T21" fmla="*/ 170 h 478"/>
                <a:gd name="T22" fmla="*/ 358 w 540"/>
                <a:gd name="T23" fmla="*/ 175 h 478"/>
                <a:gd name="T24" fmla="*/ 374 w 540"/>
                <a:gd name="T25" fmla="*/ 171 h 478"/>
                <a:gd name="T26" fmla="*/ 500 w 540"/>
                <a:gd name="T27" fmla="*/ 188 h 478"/>
                <a:gd name="T28" fmla="*/ 504 w 540"/>
                <a:gd name="T29" fmla="*/ 236 h 478"/>
                <a:gd name="T30" fmla="*/ 506 w 540"/>
                <a:gd name="T31" fmla="*/ 213 h 478"/>
                <a:gd name="T32" fmla="*/ 429 w 540"/>
                <a:gd name="T33" fmla="*/ 173 h 478"/>
                <a:gd name="T34" fmla="*/ 364 w 540"/>
                <a:gd name="T35" fmla="*/ 177 h 478"/>
                <a:gd name="T36" fmla="*/ 362 w 540"/>
                <a:gd name="T37" fmla="*/ 175 h 478"/>
                <a:gd name="T38" fmla="*/ 342 w 540"/>
                <a:gd name="T39" fmla="*/ 166 h 478"/>
                <a:gd name="T40" fmla="*/ 220 w 540"/>
                <a:gd name="T41" fmla="*/ 177 h 478"/>
                <a:gd name="T42" fmla="*/ 207 w 540"/>
                <a:gd name="T43" fmla="*/ 212 h 478"/>
                <a:gd name="T44" fmla="*/ 194 w 540"/>
                <a:gd name="T45" fmla="*/ 180 h 478"/>
                <a:gd name="T46" fmla="*/ 64 w 540"/>
                <a:gd name="T47" fmla="*/ 167 h 478"/>
                <a:gd name="T48" fmla="*/ 54 w 540"/>
                <a:gd name="T49" fmla="*/ 137 h 478"/>
                <a:gd name="T50" fmla="*/ 25 w 540"/>
                <a:gd name="T51" fmla="*/ 80 h 478"/>
                <a:gd name="T52" fmla="*/ 50 w 540"/>
                <a:gd name="T53" fmla="*/ 81 h 478"/>
                <a:gd name="T54" fmla="*/ 53 w 540"/>
                <a:gd name="T55" fmla="*/ 108 h 478"/>
                <a:gd name="T56" fmla="*/ 80 w 540"/>
                <a:gd name="T57" fmla="*/ 85 h 478"/>
                <a:gd name="T58" fmla="*/ 105 w 540"/>
                <a:gd name="T59" fmla="*/ 95 h 478"/>
                <a:gd name="T60" fmla="*/ 124 w 540"/>
                <a:gd name="T61" fmla="*/ 85 h 478"/>
                <a:gd name="T62" fmla="*/ 197 w 540"/>
                <a:gd name="T63" fmla="*/ 80 h 478"/>
                <a:gd name="T64" fmla="*/ 201 w 540"/>
                <a:gd name="T65" fmla="*/ 104 h 478"/>
                <a:gd name="T66" fmla="*/ 238 w 540"/>
                <a:gd name="T67" fmla="*/ 85 h 478"/>
                <a:gd name="T68" fmla="*/ 352 w 540"/>
                <a:gd name="T69" fmla="*/ 82 h 478"/>
                <a:gd name="T70" fmla="*/ 363 w 540"/>
                <a:gd name="T71" fmla="*/ 105 h 478"/>
                <a:gd name="T72" fmla="*/ 394 w 540"/>
                <a:gd name="T73" fmla="*/ 85 h 478"/>
                <a:gd name="T74" fmla="*/ 417 w 540"/>
                <a:gd name="T75" fmla="*/ 84 h 478"/>
                <a:gd name="T76" fmla="*/ 501 w 540"/>
                <a:gd name="T77" fmla="*/ 64 h 478"/>
                <a:gd name="T78" fmla="*/ 510 w 540"/>
                <a:gd name="T79" fmla="*/ 87 h 478"/>
                <a:gd name="T80" fmla="*/ 502 w 540"/>
                <a:gd name="T81" fmla="*/ 61 h 478"/>
                <a:gd name="T82" fmla="*/ 404 w 540"/>
                <a:gd name="T83" fmla="*/ 90 h 478"/>
                <a:gd name="T84" fmla="*/ 379 w 540"/>
                <a:gd name="T85" fmla="*/ 80 h 478"/>
                <a:gd name="T86" fmla="*/ 359 w 540"/>
                <a:gd name="T87" fmla="*/ 66 h 478"/>
                <a:gd name="T88" fmla="*/ 354 w 540"/>
                <a:gd name="T89" fmla="*/ 67 h 478"/>
                <a:gd name="T90" fmla="*/ 253 w 540"/>
                <a:gd name="T91" fmla="*/ 84 h 478"/>
                <a:gd name="T92" fmla="*/ 232 w 540"/>
                <a:gd name="T93" fmla="*/ 81 h 478"/>
                <a:gd name="T94" fmla="*/ 205 w 540"/>
                <a:gd name="T95" fmla="*/ 74 h 478"/>
                <a:gd name="T96" fmla="*/ 126 w 540"/>
                <a:gd name="T97" fmla="*/ 82 h 478"/>
                <a:gd name="T98" fmla="*/ 104 w 540"/>
                <a:gd name="T99" fmla="*/ 93 h 478"/>
                <a:gd name="T100" fmla="*/ 93 w 540"/>
                <a:gd name="T101" fmla="*/ 87 h 478"/>
                <a:gd name="T102" fmla="*/ 59 w 540"/>
                <a:gd name="T103" fmla="*/ 96 h 478"/>
                <a:gd name="T104" fmla="*/ 52 w 540"/>
                <a:gd name="T105" fmla="*/ 66 h 478"/>
                <a:gd name="T106" fmla="*/ 357 w 540"/>
                <a:gd name="T107" fmla="*/ 63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40" h="478">
                  <a:moveTo>
                    <a:pt x="239" y="195"/>
                  </a:moveTo>
                  <a:cubicBezTo>
                    <a:pt x="203" y="99"/>
                    <a:pt x="254" y="48"/>
                    <a:pt x="313" y="26"/>
                  </a:cubicBezTo>
                  <a:cubicBezTo>
                    <a:pt x="378" y="0"/>
                    <a:pt x="476" y="92"/>
                    <a:pt x="540" y="189"/>
                  </a:cubicBezTo>
                  <a:cubicBezTo>
                    <a:pt x="534" y="333"/>
                    <a:pt x="374" y="420"/>
                    <a:pt x="352" y="417"/>
                  </a:cubicBezTo>
                  <a:cubicBezTo>
                    <a:pt x="285" y="447"/>
                    <a:pt x="240" y="377"/>
                    <a:pt x="257" y="305"/>
                  </a:cubicBezTo>
                  <a:cubicBezTo>
                    <a:pt x="250" y="296"/>
                    <a:pt x="228" y="277"/>
                    <a:pt x="228" y="335"/>
                  </a:cubicBezTo>
                  <a:cubicBezTo>
                    <a:pt x="228" y="383"/>
                    <a:pt x="228" y="430"/>
                    <a:pt x="228" y="478"/>
                  </a:cubicBezTo>
                  <a:cubicBezTo>
                    <a:pt x="214" y="478"/>
                    <a:pt x="200" y="478"/>
                    <a:pt x="186" y="478"/>
                  </a:cubicBezTo>
                  <a:cubicBezTo>
                    <a:pt x="186" y="422"/>
                    <a:pt x="186" y="367"/>
                    <a:pt x="186" y="311"/>
                  </a:cubicBezTo>
                  <a:cubicBezTo>
                    <a:pt x="194" y="280"/>
                    <a:pt x="209" y="258"/>
                    <a:pt x="240" y="257"/>
                  </a:cubicBezTo>
                  <a:cubicBezTo>
                    <a:pt x="265" y="257"/>
                    <a:pt x="289" y="257"/>
                    <a:pt x="314" y="257"/>
                  </a:cubicBezTo>
                  <a:cubicBezTo>
                    <a:pt x="314" y="251"/>
                    <a:pt x="314" y="245"/>
                    <a:pt x="314" y="239"/>
                  </a:cubicBezTo>
                  <a:cubicBezTo>
                    <a:pt x="279" y="239"/>
                    <a:pt x="245" y="239"/>
                    <a:pt x="210" y="239"/>
                  </a:cubicBezTo>
                  <a:cubicBezTo>
                    <a:pt x="175" y="250"/>
                    <a:pt x="173" y="277"/>
                    <a:pt x="172" y="305"/>
                  </a:cubicBezTo>
                  <a:cubicBezTo>
                    <a:pt x="172" y="362"/>
                    <a:pt x="172" y="420"/>
                    <a:pt x="172" y="477"/>
                  </a:cubicBezTo>
                  <a:cubicBezTo>
                    <a:pt x="157" y="477"/>
                    <a:pt x="144" y="477"/>
                    <a:pt x="129" y="477"/>
                  </a:cubicBezTo>
                  <a:cubicBezTo>
                    <a:pt x="129" y="419"/>
                    <a:pt x="129" y="361"/>
                    <a:pt x="129" y="303"/>
                  </a:cubicBezTo>
                  <a:cubicBezTo>
                    <a:pt x="145" y="234"/>
                    <a:pt x="183" y="187"/>
                    <a:pt x="239" y="195"/>
                  </a:cubicBezTo>
                  <a:close/>
                  <a:moveTo>
                    <a:pt x="2" y="162"/>
                  </a:moveTo>
                  <a:cubicBezTo>
                    <a:pt x="0" y="166"/>
                    <a:pt x="0" y="166"/>
                    <a:pt x="0" y="166"/>
                  </a:cubicBezTo>
                  <a:cubicBezTo>
                    <a:pt x="10" y="170"/>
                    <a:pt x="12" y="171"/>
                    <a:pt x="24" y="168"/>
                  </a:cubicBezTo>
                  <a:cubicBezTo>
                    <a:pt x="32" y="168"/>
                    <a:pt x="40" y="168"/>
                    <a:pt x="47" y="172"/>
                  </a:cubicBezTo>
                  <a:cubicBezTo>
                    <a:pt x="50" y="174"/>
                    <a:pt x="50" y="174"/>
                    <a:pt x="50" y="174"/>
                  </a:cubicBezTo>
                  <a:cubicBezTo>
                    <a:pt x="50" y="170"/>
                    <a:pt x="50" y="170"/>
                    <a:pt x="50" y="170"/>
                  </a:cubicBezTo>
                  <a:cubicBezTo>
                    <a:pt x="50" y="162"/>
                    <a:pt x="50" y="153"/>
                    <a:pt x="52" y="146"/>
                  </a:cubicBezTo>
                  <a:cubicBezTo>
                    <a:pt x="53" y="155"/>
                    <a:pt x="53" y="165"/>
                    <a:pt x="52" y="175"/>
                  </a:cubicBezTo>
                  <a:cubicBezTo>
                    <a:pt x="52" y="180"/>
                    <a:pt x="50" y="211"/>
                    <a:pt x="55" y="212"/>
                  </a:cubicBezTo>
                  <a:cubicBezTo>
                    <a:pt x="58" y="212"/>
                    <a:pt x="60" y="208"/>
                    <a:pt x="61" y="202"/>
                  </a:cubicBezTo>
                  <a:cubicBezTo>
                    <a:pt x="62" y="196"/>
                    <a:pt x="63" y="187"/>
                    <a:pt x="64" y="179"/>
                  </a:cubicBezTo>
                  <a:cubicBezTo>
                    <a:pt x="64" y="179"/>
                    <a:pt x="64" y="179"/>
                    <a:pt x="64" y="179"/>
                  </a:cubicBezTo>
                  <a:cubicBezTo>
                    <a:pt x="64" y="175"/>
                    <a:pt x="65" y="172"/>
                    <a:pt x="67" y="170"/>
                  </a:cubicBezTo>
                  <a:cubicBezTo>
                    <a:pt x="69" y="169"/>
                    <a:pt x="73" y="168"/>
                    <a:pt x="78" y="168"/>
                  </a:cubicBezTo>
                  <a:cubicBezTo>
                    <a:pt x="85" y="166"/>
                    <a:pt x="95" y="155"/>
                    <a:pt x="102" y="160"/>
                  </a:cubicBezTo>
                  <a:cubicBezTo>
                    <a:pt x="104" y="158"/>
                    <a:pt x="117" y="156"/>
                    <a:pt x="121" y="160"/>
                  </a:cubicBezTo>
                  <a:cubicBezTo>
                    <a:pt x="128" y="162"/>
                    <a:pt x="135" y="166"/>
                    <a:pt x="142" y="171"/>
                  </a:cubicBezTo>
                  <a:cubicBezTo>
                    <a:pt x="142" y="171"/>
                    <a:pt x="142" y="171"/>
                    <a:pt x="142" y="171"/>
                  </a:cubicBezTo>
                  <a:cubicBezTo>
                    <a:pt x="159" y="183"/>
                    <a:pt x="176" y="187"/>
                    <a:pt x="195" y="184"/>
                  </a:cubicBezTo>
                  <a:cubicBezTo>
                    <a:pt x="196" y="184"/>
                    <a:pt x="196" y="184"/>
                    <a:pt x="196" y="184"/>
                  </a:cubicBezTo>
                  <a:cubicBezTo>
                    <a:pt x="197" y="183"/>
                    <a:pt x="197" y="183"/>
                    <a:pt x="197" y="183"/>
                  </a:cubicBezTo>
                  <a:cubicBezTo>
                    <a:pt x="199" y="180"/>
                    <a:pt x="199" y="173"/>
                    <a:pt x="199" y="166"/>
                  </a:cubicBezTo>
                  <a:cubicBezTo>
                    <a:pt x="199" y="160"/>
                    <a:pt x="200" y="153"/>
                    <a:pt x="201" y="150"/>
                  </a:cubicBezTo>
                  <a:cubicBezTo>
                    <a:pt x="203" y="156"/>
                    <a:pt x="203" y="165"/>
                    <a:pt x="203" y="175"/>
                  </a:cubicBezTo>
                  <a:cubicBezTo>
                    <a:pt x="204" y="181"/>
                    <a:pt x="196" y="234"/>
                    <a:pt x="204" y="233"/>
                  </a:cubicBezTo>
                  <a:cubicBezTo>
                    <a:pt x="204" y="233"/>
                    <a:pt x="204" y="233"/>
                    <a:pt x="204" y="233"/>
                  </a:cubicBezTo>
                  <a:cubicBezTo>
                    <a:pt x="205" y="233"/>
                    <a:pt x="206" y="232"/>
                    <a:pt x="207" y="230"/>
                  </a:cubicBezTo>
                  <a:cubicBezTo>
                    <a:pt x="208" y="228"/>
                    <a:pt x="210" y="222"/>
                    <a:pt x="211" y="213"/>
                  </a:cubicBezTo>
                  <a:cubicBezTo>
                    <a:pt x="213" y="208"/>
                    <a:pt x="213" y="201"/>
                    <a:pt x="213" y="195"/>
                  </a:cubicBezTo>
                  <a:cubicBezTo>
                    <a:pt x="213" y="189"/>
                    <a:pt x="213" y="184"/>
                    <a:pt x="214" y="182"/>
                  </a:cubicBezTo>
                  <a:cubicBezTo>
                    <a:pt x="214" y="181"/>
                    <a:pt x="214" y="181"/>
                    <a:pt x="215" y="181"/>
                  </a:cubicBezTo>
                  <a:cubicBezTo>
                    <a:pt x="216" y="181"/>
                    <a:pt x="216" y="181"/>
                    <a:pt x="216" y="181"/>
                  </a:cubicBezTo>
                  <a:cubicBezTo>
                    <a:pt x="217" y="181"/>
                    <a:pt x="218" y="181"/>
                    <a:pt x="220" y="181"/>
                  </a:cubicBezTo>
                  <a:cubicBezTo>
                    <a:pt x="224" y="182"/>
                    <a:pt x="228" y="182"/>
                    <a:pt x="234" y="178"/>
                  </a:cubicBezTo>
                  <a:cubicBezTo>
                    <a:pt x="235" y="177"/>
                    <a:pt x="235" y="177"/>
                    <a:pt x="235" y="177"/>
                  </a:cubicBezTo>
                  <a:cubicBezTo>
                    <a:pt x="239" y="172"/>
                    <a:pt x="249" y="172"/>
                    <a:pt x="261" y="172"/>
                  </a:cubicBezTo>
                  <a:cubicBezTo>
                    <a:pt x="263" y="173"/>
                    <a:pt x="282" y="172"/>
                    <a:pt x="282" y="170"/>
                  </a:cubicBezTo>
                  <a:cubicBezTo>
                    <a:pt x="304" y="169"/>
                    <a:pt x="320" y="170"/>
                    <a:pt x="341" y="170"/>
                  </a:cubicBezTo>
                  <a:cubicBezTo>
                    <a:pt x="341" y="170"/>
                    <a:pt x="341" y="170"/>
                    <a:pt x="341" y="170"/>
                  </a:cubicBezTo>
                  <a:cubicBezTo>
                    <a:pt x="344" y="171"/>
                    <a:pt x="348" y="171"/>
                    <a:pt x="351" y="171"/>
                  </a:cubicBezTo>
                  <a:cubicBezTo>
                    <a:pt x="356" y="168"/>
                    <a:pt x="357" y="156"/>
                    <a:pt x="358" y="143"/>
                  </a:cubicBezTo>
                  <a:cubicBezTo>
                    <a:pt x="358" y="150"/>
                    <a:pt x="358" y="160"/>
                    <a:pt x="358" y="175"/>
                  </a:cubicBezTo>
                  <a:cubicBezTo>
                    <a:pt x="358" y="175"/>
                    <a:pt x="358" y="175"/>
                    <a:pt x="358" y="175"/>
                  </a:cubicBezTo>
                  <a:cubicBezTo>
                    <a:pt x="358" y="179"/>
                    <a:pt x="354" y="217"/>
                    <a:pt x="362" y="213"/>
                  </a:cubicBezTo>
                  <a:cubicBezTo>
                    <a:pt x="365" y="210"/>
                    <a:pt x="366" y="202"/>
                    <a:pt x="367" y="198"/>
                  </a:cubicBezTo>
                  <a:cubicBezTo>
                    <a:pt x="367" y="193"/>
                    <a:pt x="368" y="188"/>
                    <a:pt x="369" y="178"/>
                  </a:cubicBezTo>
                  <a:cubicBezTo>
                    <a:pt x="369" y="172"/>
                    <a:pt x="371" y="170"/>
                    <a:pt x="374" y="171"/>
                  </a:cubicBezTo>
                  <a:cubicBezTo>
                    <a:pt x="377" y="171"/>
                    <a:pt x="380" y="173"/>
                    <a:pt x="383" y="175"/>
                  </a:cubicBezTo>
                  <a:cubicBezTo>
                    <a:pt x="389" y="179"/>
                    <a:pt x="401" y="178"/>
                    <a:pt x="408" y="178"/>
                  </a:cubicBezTo>
                  <a:cubicBezTo>
                    <a:pt x="415" y="178"/>
                    <a:pt x="422" y="178"/>
                    <a:pt x="429" y="177"/>
                  </a:cubicBezTo>
                  <a:cubicBezTo>
                    <a:pt x="429" y="177"/>
                    <a:pt x="465" y="179"/>
                    <a:pt x="468" y="179"/>
                  </a:cubicBezTo>
                  <a:cubicBezTo>
                    <a:pt x="479" y="181"/>
                    <a:pt x="490" y="183"/>
                    <a:pt x="500" y="188"/>
                  </a:cubicBezTo>
                  <a:cubicBezTo>
                    <a:pt x="501" y="181"/>
                    <a:pt x="502" y="174"/>
                    <a:pt x="503" y="166"/>
                  </a:cubicBezTo>
                  <a:cubicBezTo>
                    <a:pt x="503" y="171"/>
                    <a:pt x="503" y="175"/>
                    <a:pt x="503" y="179"/>
                  </a:cubicBezTo>
                  <a:cubicBezTo>
                    <a:pt x="503" y="191"/>
                    <a:pt x="502" y="203"/>
                    <a:pt x="502" y="213"/>
                  </a:cubicBezTo>
                  <a:cubicBezTo>
                    <a:pt x="502" y="213"/>
                    <a:pt x="502" y="213"/>
                    <a:pt x="502" y="213"/>
                  </a:cubicBezTo>
                  <a:cubicBezTo>
                    <a:pt x="502" y="221"/>
                    <a:pt x="501" y="229"/>
                    <a:pt x="504" y="236"/>
                  </a:cubicBezTo>
                  <a:cubicBezTo>
                    <a:pt x="508" y="235"/>
                    <a:pt x="508" y="235"/>
                    <a:pt x="508" y="235"/>
                  </a:cubicBezTo>
                  <a:cubicBezTo>
                    <a:pt x="505" y="228"/>
                    <a:pt x="506" y="220"/>
                    <a:pt x="506" y="213"/>
                  </a:cubicBezTo>
                  <a:cubicBezTo>
                    <a:pt x="506" y="213"/>
                    <a:pt x="506" y="213"/>
                    <a:pt x="506" y="213"/>
                  </a:cubicBezTo>
                  <a:cubicBezTo>
                    <a:pt x="506" y="213"/>
                    <a:pt x="506" y="213"/>
                    <a:pt x="506" y="213"/>
                  </a:cubicBezTo>
                  <a:cubicBezTo>
                    <a:pt x="506" y="213"/>
                    <a:pt x="506" y="213"/>
                    <a:pt x="506" y="213"/>
                  </a:cubicBezTo>
                  <a:cubicBezTo>
                    <a:pt x="507" y="203"/>
                    <a:pt x="507" y="191"/>
                    <a:pt x="507" y="179"/>
                  </a:cubicBezTo>
                  <a:cubicBezTo>
                    <a:pt x="507" y="169"/>
                    <a:pt x="507" y="159"/>
                    <a:pt x="506" y="150"/>
                  </a:cubicBezTo>
                  <a:cubicBezTo>
                    <a:pt x="499" y="156"/>
                    <a:pt x="498" y="174"/>
                    <a:pt x="496" y="182"/>
                  </a:cubicBezTo>
                  <a:cubicBezTo>
                    <a:pt x="488" y="179"/>
                    <a:pt x="479" y="177"/>
                    <a:pt x="469" y="175"/>
                  </a:cubicBezTo>
                  <a:cubicBezTo>
                    <a:pt x="457" y="173"/>
                    <a:pt x="443" y="173"/>
                    <a:pt x="429" y="173"/>
                  </a:cubicBezTo>
                  <a:cubicBezTo>
                    <a:pt x="422" y="174"/>
                    <a:pt x="415" y="174"/>
                    <a:pt x="408" y="174"/>
                  </a:cubicBezTo>
                  <a:cubicBezTo>
                    <a:pt x="403" y="174"/>
                    <a:pt x="389" y="175"/>
                    <a:pt x="385" y="172"/>
                  </a:cubicBezTo>
                  <a:cubicBezTo>
                    <a:pt x="382" y="170"/>
                    <a:pt x="378" y="167"/>
                    <a:pt x="375" y="167"/>
                  </a:cubicBezTo>
                  <a:cubicBezTo>
                    <a:pt x="370" y="166"/>
                    <a:pt x="366" y="168"/>
                    <a:pt x="364" y="177"/>
                  </a:cubicBezTo>
                  <a:cubicBezTo>
                    <a:pt x="364" y="177"/>
                    <a:pt x="364" y="177"/>
                    <a:pt x="364" y="177"/>
                  </a:cubicBezTo>
                  <a:cubicBezTo>
                    <a:pt x="364" y="187"/>
                    <a:pt x="363" y="193"/>
                    <a:pt x="362" y="197"/>
                  </a:cubicBezTo>
                  <a:cubicBezTo>
                    <a:pt x="362" y="200"/>
                    <a:pt x="362" y="202"/>
                    <a:pt x="361" y="204"/>
                  </a:cubicBezTo>
                  <a:cubicBezTo>
                    <a:pt x="361" y="202"/>
                    <a:pt x="361" y="198"/>
                    <a:pt x="361" y="195"/>
                  </a:cubicBezTo>
                  <a:cubicBezTo>
                    <a:pt x="362" y="189"/>
                    <a:pt x="362" y="182"/>
                    <a:pt x="362" y="175"/>
                  </a:cubicBezTo>
                  <a:cubicBezTo>
                    <a:pt x="362" y="175"/>
                    <a:pt x="362" y="175"/>
                    <a:pt x="362" y="175"/>
                  </a:cubicBezTo>
                  <a:cubicBezTo>
                    <a:pt x="362" y="134"/>
                    <a:pt x="361" y="125"/>
                    <a:pt x="359" y="125"/>
                  </a:cubicBezTo>
                  <a:cubicBezTo>
                    <a:pt x="352" y="125"/>
                    <a:pt x="355" y="161"/>
                    <a:pt x="349" y="167"/>
                  </a:cubicBezTo>
                  <a:cubicBezTo>
                    <a:pt x="347" y="167"/>
                    <a:pt x="344" y="167"/>
                    <a:pt x="342" y="166"/>
                  </a:cubicBezTo>
                  <a:cubicBezTo>
                    <a:pt x="342" y="166"/>
                    <a:pt x="342" y="166"/>
                    <a:pt x="342" y="166"/>
                  </a:cubicBezTo>
                  <a:cubicBezTo>
                    <a:pt x="342" y="166"/>
                    <a:pt x="342" y="166"/>
                    <a:pt x="342" y="166"/>
                  </a:cubicBezTo>
                  <a:cubicBezTo>
                    <a:pt x="342" y="166"/>
                    <a:pt x="342" y="166"/>
                    <a:pt x="342" y="166"/>
                  </a:cubicBezTo>
                  <a:cubicBezTo>
                    <a:pt x="316" y="165"/>
                    <a:pt x="313" y="163"/>
                    <a:pt x="282" y="166"/>
                  </a:cubicBezTo>
                  <a:cubicBezTo>
                    <a:pt x="281" y="168"/>
                    <a:pt x="262" y="169"/>
                    <a:pt x="261" y="168"/>
                  </a:cubicBezTo>
                  <a:cubicBezTo>
                    <a:pt x="249" y="168"/>
                    <a:pt x="237" y="168"/>
                    <a:pt x="232" y="174"/>
                  </a:cubicBezTo>
                  <a:cubicBezTo>
                    <a:pt x="227" y="178"/>
                    <a:pt x="224" y="178"/>
                    <a:pt x="220" y="177"/>
                  </a:cubicBezTo>
                  <a:cubicBezTo>
                    <a:pt x="219" y="177"/>
                    <a:pt x="217" y="177"/>
                    <a:pt x="216" y="177"/>
                  </a:cubicBezTo>
                  <a:cubicBezTo>
                    <a:pt x="213" y="176"/>
                    <a:pt x="211" y="178"/>
                    <a:pt x="210" y="181"/>
                  </a:cubicBezTo>
                  <a:cubicBezTo>
                    <a:pt x="209" y="184"/>
                    <a:pt x="209" y="189"/>
                    <a:pt x="209" y="195"/>
                  </a:cubicBezTo>
                  <a:cubicBezTo>
                    <a:pt x="209" y="201"/>
                    <a:pt x="209" y="208"/>
                    <a:pt x="208" y="212"/>
                  </a:cubicBezTo>
                  <a:cubicBezTo>
                    <a:pt x="207" y="212"/>
                    <a:pt x="207" y="212"/>
                    <a:pt x="207" y="212"/>
                  </a:cubicBezTo>
                  <a:cubicBezTo>
                    <a:pt x="206" y="219"/>
                    <a:pt x="205" y="223"/>
                    <a:pt x="204" y="226"/>
                  </a:cubicBezTo>
                  <a:cubicBezTo>
                    <a:pt x="203" y="210"/>
                    <a:pt x="207" y="192"/>
                    <a:pt x="207" y="175"/>
                  </a:cubicBezTo>
                  <a:cubicBezTo>
                    <a:pt x="207" y="165"/>
                    <a:pt x="207" y="153"/>
                    <a:pt x="202" y="142"/>
                  </a:cubicBezTo>
                  <a:cubicBezTo>
                    <a:pt x="196" y="146"/>
                    <a:pt x="196" y="158"/>
                    <a:pt x="195" y="166"/>
                  </a:cubicBezTo>
                  <a:cubicBezTo>
                    <a:pt x="195" y="171"/>
                    <a:pt x="195" y="177"/>
                    <a:pt x="194" y="180"/>
                  </a:cubicBezTo>
                  <a:cubicBezTo>
                    <a:pt x="176" y="183"/>
                    <a:pt x="160" y="179"/>
                    <a:pt x="144" y="168"/>
                  </a:cubicBezTo>
                  <a:cubicBezTo>
                    <a:pt x="137" y="163"/>
                    <a:pt x="130" y="158"/>
                    <a:pt x="122" y="156"/>
                  </a:cubicBezTo>
                  <a:cubicBezTo>
                    <a:pt x="114" y="152"/>
                    <a:pt x="108" y="153"/>
                    <a:pt x="103" y="156"/>
                  </a:cubicBezTo>
                  <a:cubicBezTo>
                    <a:pt x="95" y="152"/>
                    <a:pt x="84" y="159"/>
                    <a:pt x="78" y="164"/>
                  </a:cubicBezTo>
                  <a:cubicBezTo>
                    <a:pt x="72" y="164"/>
                    <a:pt x="67" y="165"/>
                    <a:pt x="64" y="167"/>
                  </a:cubicBezTo>
                  <a:cubicBezTo>
                    <a:pt x="61" y="170"/>
                    <a:pt x="60" y="173"/>
                    <a:pt x="60" y="179"/>
                  </a:cubicBezTo>
                  <a:cubicBezTo>
                    <a:pt x="59" y="187"/>
                    <a:pt x="58" y="195"/>
                    <a:pt x="57" y="201"/>
                  </a:cubicBezTo>
                  <a:cubicBezTo>
                    <a:pt x="57" y="202"/>
                    <a:pt x="57" y="203"/>
                    <a:pt x="56" y="203"/>
                  </a:cubicBezTo>
                  <a:cubicBezTo>
                    <a:pt x="56" y="194"/>
                    <a:pt x="56" y="185"/>
                    <a:pt x="56" y="175"/>
                  </a:cubicBezTo>
                  <a:cubicBezTo>
                    <a:pt x="57" y="161"/>
                    <a:pt x="57" y="148"/>
                    <a:pt x="54" y="137"/>
                  </a:cubicBezTo>
                  <a:cubicBezTo>
                    <a:pt x="50" y="138"/>
                    <a:pt x="51" y="140"/>
                    <a:pt x="48" y="146"/>
                  </a:cubicBezTo>
                  <a:cubicBezTo>
                    <a:pt x="47" y="151"/>
                    <a:pt x="46" y="158"/>
                    <a:pt x="46" y="167"/>
                  </a:cubicBezTo>
                  <a:cubicBezTo>
                    <a:pt x="39" y="164"/>
                    <a:pt x="32" y="164"/>
                    <a:pt x="24" y="164"/>
                  </a:cubicBezTo>
                  <a:cubicBezTo>
                    <a:pt x="13" y="165"/>
                    <a:pt x="12" y="166"/>
                    <a:pt x="2" y="162"/>
                  </a:cubicBezTo>
                  <a:close/>
                  <a:moveTo>
                    <a:pt x="25" y="80"/>
                  </a:moveTo>
                  <a:cubicBezTo>
                    <a:pt x="23" y="83"/>
                    <a:pt x="23" y="83"/>
                    <a:pt x="23" y="83"/>
                  </a:cubicBezTo>
                  <a:cubicBezTo>
                    <a:pt x="27" y="85"/>
                    <a:pt x="31" y="86"/>
                    <a:pt x="36" y="86"/>
                  </a:cubicBezTo>
                  <a:cubicBezTo>
                    <a:pt x="40" y="86"/>
                    <a:pt x="45" y="85"/>
                    <a:pt x="49" y="83"/>
                  </a:cubicBezTo>
                  <a:cubicBezTo>
                    <a:pt x="50" y="82"/>
                    <a:pt x="50" y="82"/>
                    <a:pt x="50" y="82"/>
                  </a:cubicBezTo>
                  <a:cubicBezTo>
                    <a:pt x="50" y="81"/>
                    <a:pt x="50" y="81"/>
                    <a:pt x="50" y="81"/>
                  </a:cubicBezTo>
                  <a:cubicBezTo>
                    <a:pt x="52" y="73"/>
                    <a:pt x="51" y="69"/>
                    <a:pt x="51" y="69"/>
                  </a:cubicBezTo>
                  <a:cubicBezTo>
                    <a:pt x="51" y="69"/>
                    <a:pt x="51" y="69"/>
                    <a:pt x="51" y="69"/>
                  </a:cubicBezTo>
                  <a:cubicBezTo>
                    <a:pt x="52" y="70"/>
                    <a:pt x="51" y="71"/>
                    <a:pt x="52" y="74"/>
                  </a:cubicBezTo>
                  <a:cubicBezTo>
                    <a:pt x="52" y="76"/>
                    <a:pt x="53" y="78"/>
                    <a:pt x="53" y="81"/>
                  </a:cubicBezTo>
                  <a:cubicBezTo>
                    <a:pt x="52" y="98"/>
                    <a:pt x="52" y="106"/>
                    <a:pt x="53" y="108"/>
                  </a:cubicBezTo>
                  <a:cubicBezTo>
                    <a:pt x="56" y="113"/>
                    <a:pt x="59" y="108"/>
                    <a:pt x="62" y="97"/>
                  </a:cubicBezTo>
                  <a:cubicBezTo>
                    <a:pt x="62" y="97"/>
                    <a:pt x="62" y="97"/>
                    <a:pt x="62" y="97"/>
                  </a:cubicBezTo>
                  <a:cubicBezTo>
                    <a:pt x="63" y="91"/>
                    <a:pt x="65" y="88"/>
                    <a:pt x="67" y="87"/>
                  </a:cubicBezTo>
                  <a:cubicBezTo>
                    <a:pt x="70" y="85"/>
                    <a:pt x="73" y="84"/>
                    <a:pt x="77" y="84"/>
                  </a:cubicBezTo>
                  <a:cubicBezTo>
                    <a:pt x="79" y="85"/>
                    <a:pt x="79" y="85"/>
                    <a:pt x="80" y="85"/>
                  </a:cubicBezTo>
                  <a:cubicBezTo>
                    <a:pt x="82" y="86"/>
                    <a:pt x="84" y="87"/>
                    <a:pt x="91" y="90"/>
                  </a:cubicBezTo>
                  <a:cubicBezTo>
                    <a:pt x="93" y="93"/>
                    <a:pt x="95" y="95"/>
                    <a:pt x="97" y="96"/>
                  </a:cubicBezTo>
                  <a:cubicBezTo>
                    <a:pt x="99" y="96"/>
                    <a:pt x="100" y="97"/>
                    <a:pt x="102" y="97"/>
                  </a:cubicBezTo>
                  <a:cubicBezTo>
                    <a:pt x="103" y="96"/>
                    <a:pt x="104" y="96"/>
                    <a:pt x="105" y="95"/>
                  </a:cubicBezTo>
                  <a:cubicBezTo>
                    <a:pt x="105" y="95"/>
                    <a:pt x="105" y="95"/>
                    <a:pt x="105" y="95"/>
                  </a:cubicBezTo>
                  <a:cubicBezTo>
                    <a:pt x="107" y="94"/>
                    <a:pt x="109" y="93"/>
                    <a:pt x="109" y="91"/>
                  </a:cubicBezTo>
                  <a:cubicBezTo>
                    <a:pt x="109" y="90"/>
                    <a:pt x="109" y="90"/>
                    <a:pt x="109" y="90"/>
                  </a:cubicBezTo>
                  <a:cubicBezTo>
                    <a:pt x="109" y="86"/>
                    <a:pt x="113" y="85"/>
                    <a:pt x="117" y="85"/>
                  </a:cubicBezTo>
                  <a:cubicBezTo>
                    <a:pt x="119" y="85"/>
                    <a:pt x="122" y="85"/>
                    <a:pt x="124" y="85"/>
                  </a:cubicBezTo>
                  <a:cubicBezTo>
                    <a:pt x="124" y="85"/>
                    <a:pt x="124" y="85"/>
                    <a:pt x="124" y="85"/>
                  </a:cubicBezTo>
                  <a:cubicBezTo>
                    <a:pt x="124" y="85"/>
                    <a:pt x="124" y="85"/>
                    <a:pt x="124" y="85"/>
                  </a:cubicBezTo>
                  <a:cubicBezTo>
                    <a:pt x="124" y="85"/>
                    <a:pt x="124" y="85"/>
                    <a:pt x="124" y="85"/>
                  </a:cubicBezTo>
                  <a:cubicBezTo>
                    <a:pt x="124" y="86"/>
                    <a:pt x="125" y="86"/>
                    <a:pt x="125" y="86"/>
                  </a:cubicBezTo>
                  <a:cubicBezTo>
                    <a:pt x="125" y="86"/>
                    <a:pt x="125" y="86"/>
                    <a:pt x="125" y="86"/>
                  </a:cubicBezTo>
                  <a:cubicBezTo>
                    <a:pt x="191" y="87"/>
                    <a:pt x="194" y="83"/>
                    <a:pt x="197" y="80"/>
                  </a:cubicBezTo>
                  <a:cubicBezTo>
                    <a:pt x="197" y="79"/>
                    <a:pt x="198" y="78"/>
                    <a:pt x="199" y="78"/>
                  </a:cubicBezTo>
                  <a:cubicBezTo>
                    <a:pt x="199" y="78"/>
                    <a:pt x="199" y="78"/>
                    <a:pt x="199" y="78"/>
                  </a:cubicBezTo>
                  <a:cubicBezTo>
                    <a:pt x="199" y="77"/>
                    <a:pt x="199" y="77"/>
                    <a:pt x="199" y="77"/>
                  </a:cubicBezTo>
                  <a:cubicBezTo>
                    <a:pt x="200" y="71"/>
                    <a:pt x="201" y="70"/>
                    <a:pt x="202" y="74"/>
                  </a:cubicBezTo>
                  <a:cubicBezTo>
                    <a:pt x="201" y="88"/>
                    <a:pt x="200" y="100"/>
                    <a:pt x="201" y="104"/>
                  </a:cubicBezTo>
                  <a:cubicBezTo>
                    <a:pt x="202" y="113"/>
                    <a:pt x="205" y="111"/>
                    <a:pt x="211" y="94"/>
                  </a:cubicBezTo>
                  <a:cubicBezTo>
                    <a:pt x="211" y="93"/>
                    <a:pt x="211" y="93"/>
                    <a:pt x="211" y="93"/>
                  </a:cubicBezTo>
                  <a:cubicBezTo>
                    <a:pt x="211" y="86"/>
                    <a:pt x="215" y="84"/>
                    <a:pt x="221" y="84"/>
                  </a:cubicBezTo>
                  <a:cubicBezTo>
                    <a:pt x="224" y="84"/>
                    <a:pt x="228" y="84"/>
                    <a:pt x="231" y="84"/>
                  </a:cubicBezTo>
                  <a:cubicBezTo>
                    <a:pt x="233" y="85"/>
                    <a:pt x="236" y="85"/>
                    <a:pt x="238" y="85"/>
                  </a:cubicBezTo>
                  <a:cubicBezTo>
                    <a:pt x="240" y="90"/>
                    <a:pt x="243" y="93"/>
                    <a:pt x="246" y="93"/>
                  </a:cubicBezTo>
                  <a:cubicBezTo>
                    <a:pt x="249" y="93"/>
                    <a:pt x="252" y="91"/>
                    <a:pt x="256" y="86"/>
                  </a:cubicBezTo>
                  <a:cubicBezTo>
                    <a:pt x="268" y="80"/>
                    <a:pt x="287" y="82"/>
                    <a:pt x="306" y="84"/>
                  </a:cubicBezTo>
                  <a:cubicBezTo>
                    <a:pt x="323" y="85"/>
                    <a:pt x="340" y="87"/>
                    <a:pt x="351" y="83"/>
                  </a:cubicBezTo>
                  <a:cubicBezTo>
                    <a:pt x="352" y="82"/>
                    <a:pt x="352" y="82"/>
                    <a:pt x="352" y="82"/>
                  </a:cubicBezTo>
                  <a:cubicBezTo>
                    <a:pt x="352" y="82"/>
                    <a:pt x="352" y="82"/>
                    <a:pt x="352" y="82"/>
                  </a:cubicBezTo>
                  <a:cubicBezTo>
                    <a:pt x="354" y="78"/>
                    <a:pt x="355" y="74"/>
                    <a:pt x="356" y="71"/>
                  </a:cubicBezTo>
                  <a:cubicBezTo>
                    <a:pt x="356" y="85"/>
                    <a:pt x="356" y="96"/>
                    <a:pt x="357" y="101"/>
                  </a:cubicBezTo>
                  <a:cubicBezTo>
                    <a:pt x="357" y="104"/>
                    <a:pt x="358" y="105"/>
                    <a:pt x="359" y="106"/>
                  </a:cubicBezTo>
                  <a:cubicBezTo>
                    <a:pt x="360" y="108"/>
                    <a:pt x="362" y="107"/>
                    <a:pt x="363" y="105"/>
                  </a:cubicBezTo>
                  <a:cubicBezTo>
                    <a:pt x="364" y="104"/>
                    <a:pt x="366" y="100"/>
                    <a:pt x="367" y="94"/>
                  </a:cubicBezTo>
                  <a:cubicBezTo>
                    <a:pt x="367" y="94"/>
                    <a:pt x="367" y="94"/>
                    <a:pt x="367" y="94"/>
                  </a:cubicBezTo>
                  <a:cubicBezTo>
                    <a:pt x="368" y="84"/>
                    <a:pt x="373" y="83"/>
                    <a:pt x="379" y="83"/>
                  </a:cubicBezTo>
                  <a:cubicBezTo>
                    <a:pt x="381" y="83"/>
                    <a:pt x="383" y="84"/>
                    <a:pt x="385" y="84"/>
                  </a:cubicBezTo>
                  <a:cubicBezTo>
                    <a:pt x="388" y="85"/>
                    <a:pt x="391" y="85"/>
                    <a:pt x="394" y="85"/>
                  </a:cubicBezTo>
                  <a:cubicBezTo>
                    <a:pt x="397" y="90"/>
                    <a:pt x="400" y="93"/>
                    <a:pt x="404" y="93"/>
                  </a:cubicBezTo>
                  <a:cubicBezTo>
                    <a:pt x="408" y="94"/>
                    <a:pt x="412" y="91"/>
                    <a:pt x="416" y="86"/>
                  </a:cubicBezTo>
                  <a:cubicBezTo>
                    <a:pt x="417" y="85"/>
                    <a:pt x="417" y="85"/>
                    <a:pt x="417" y="85"/>
                  </a:cubicBezTo>
                  <a:cubicBezTo>
                    <a:pt x="416" y="84"/>
                    <a:pt x="416" y="84"/>
                    <a:pt x="416" y="84"/>
                  </a:cubicBezTo>
                  <a:cubicBezTo>
                    <a:pt x="416" y="84"/>
                    <a:pt x="416" y="85"/>
                    <a:pt x="417" y="84"/>
                  </a:cubicBezTo>
                  <a:cubicBezTo>
                    <a:pt x="422" y="82"/>
                    <a:pt x="442" y="83"/>
                    <a:pt x="464" y="83"/>
                  </a:cubicBezTo>
                  <a:cubicBezTo>
                    <a:pt x="476" y="84"/>
                    <a:pt x="488" y="84"/>
                    <a:pt x="498" y="84"/>
                  </a:cubicBezTo>
                  <a:cubicBezTo>
                    <a:pt x="500" y="84"/>
                    <a:pt x="500" y="84"/>
                    <a:pt x="500" y="84"/>
                  </a:cubicBezTo>
                  <a:cubicBezTo>
                    <a:pt x="500" y="82"/>
                    <a:pt x="500" y="82"/>
                    <a:pt x="500" y="82"/>
                  </a:cubicBezTo>
                  <a:cubicBezTo>
                    <a:pt x="501" y="69"/>
                    <a:pt x="501" y="64"/>
                    <a:pt x="501" y="64"/>
                  </a:cubicBezTo>
                  <a:cubicBezTo>
                    <a:pt x="502" y="64"/>
                    <a:pt x="501" y="70"/>
                    <a:pt x="502" y="75"/>
                  </a:cubicBezTo>
                  <a:cubicBezTo>
                    <a:pt x="502" y="77"/>
                    <a:pt x="502" y="80"/>
                    <a:pt x="503" y="82"/>
                  </a:cubicBezTo>
                  <a:cubicBezTo>
                    <a:pt x="502" y="96"/>
                    <a:pt x="502" y="104"/>
                    <a:pt x="504" y="106"/>
                  </a:cubicBezTo>
                  <a:cubicBezTo>
                    <a:pt x="507" y="108"/>
                    <a:pt x="510" y="102"/>
                    <a:pt x="513" y="88"/>
                  </a:cubicBezTo>
                  <a:cubicBezTo>
                    <a:pt x="510" y="87"/>
                    <a:pt x="510" y="87"/>
                    <a:pt x="510" y="87"/>
                  </a:cubicBezTo>
                  <a:cubicBezTo>
                    <a:pt x="507" y="98"/>
                    <a:pt x="506" y="103"/>
                    <a:pt x="506" y="103"/>
                  </a:cubicBezTo>
                  <a:cubicBezTo>
                    <a:pt x="505" y="102"/>
                    <a:pt x="505" y="95"/>
                    <a:pt x="506" y="82"/>
                  </a:cubicBezTo>
                  <a:cubicBezTo>
                    <a:pt x="506" y="82"/>
                    <a:pt x="506" y="82"/>
                    <a:pt x="506" y="82"/>
                  </a:cubicBezTo>
                  <a:cubicBezTo>
                    <a:pt x="506" y="80"/>
                    <a:pt x="505" y="77"/>
                    <a:pt x="505" y="75"/>
                  </a:cubicBezTo>
                  <a:cubicBezTo>
                    <a:pt x="505" y="68"/>
                    <a:pt x="504" y="61"/>
                    <a:pt x="502" y="61"/>
                  </a:cubicBezTo>
                  <a:cubicBezTo>
                    <a:pt x="500" y="61"/>
                    <a:pt x="498" y="66"/>
                    <a:pt x="497" y="81"/>
                  </a:cubicBezTo>
                  <a:cubicBezTo>
                    <a:pt x="487" y="81"/>
                    <a:pt x="475" y="80"/>
                    <a:pt x="464" y="80"/>
                  </a:cubicBezTo>
                  <a:cubicBezTo>
                    <a:pt x="442" y="79"/>
                    <a:pt x="421" y="79"/>
                    <a:pt x="415" y="81"/>
                  </a:cubicBezTo>
                  <a:cubicBezTo>
                    <a:pt x="414" y="82"/>
                    <a:pt x="413" y="83"/>
                    <a:pt x="413" y="85"/>
                  </a:cubicBezTo>
                  <a:cubicBezTo>
                    <a:pt x="410" y="88"/>
                    <a:pt x="407" y="90"/>
                    <a:pt x="404" y="90"/>
                  </a:cubicBezTo>
                  <a:cubicBezTo>
                    <a:pt x="401" y="90"/>
                    <a:pt x="399" y="87"/>
                    <a:pt x="396" y="83"/>
                  </a:cubicBezTo>
                  <a:cubicBezTo>
                    <a:pt x="396" y="82"/>
                    <a:pt x="396" y="82"/>
                    <a:pt x="396" y="82"/>
                  </a:cubicBezTo>
                  <a:cubicBezTo>
                    <a:pt x="395" y="82"/>
                    <a:pt x="395" y="82"/>
                    <a:pt x="395" y="82"/>
                  </a:cubicBezTo>
                  <a:cubicBezTo>
                    <a:pt x="392" y="82"/>
                    <a:pt x="389" y="81"/>
                    <a:pt x="386" y="81"/>
                  </a:cubicBezTo>
                  <a:cubicBezTo>
                    <a:pt x="383" y="80"/>
                    <a:pt x="381" y="80"/>
                    <a:pt x="379" y="80"/>
                  </a:cubicBezTo>
                  <a:cubicBezTo>
                    <a:pt x="371" y="79"/>
                    <a:pt x="365" y="81"/>
                    <a:pt x="364" y="94"/>
                  </a:cubicBezTo>
                  <a:cubicBezTo>
                    <a:pt x="363" y="99"/>
                    <a:pt x="362" y="102"/>
                    <a:pt x="361" y="103"/>
                  </a:cubicBezTo>
                  <a:cubicBezTo>
                    <a:pt x="361" y="103"/>
                    <a:pt x="360" y="102"/>
                    <a:pt x="360" y="101"/>
                  </a:cubicBezTo>
                  <a:cubicBezTo>
                    <a:pt x="359" y="95"/>
                    <a:pt x="359" y="82"/>
                    <a:pt x="359" y="66"/>
                  </a:cubicBezTo>
                  <a:cubicBezTo>
                    <a:pt x="359" y="66"/>
                    <a:pt x="359" y="66"/>
                    <a:pt x="359" y="66"/>
                  </a:cubicBezTo>
                  <a:cubicBezTo>
                    <a:pt x="360" y="61"/>
                    <a:pt x="359" y="59"/>
                    <a:pt x="358" y="59"/>
                  </a:cubicBezTo>
                  <a:cubicBezTo>
                    <a:pt x="358" y="59"/>
                    <a:pt x="358" y="59"/>
                    <a:pt x="358" y="59"/>
                  </a:cubicBezTo>
                  <a:cubicBezTo>
                    <a:pt x="358" y="59"/>
                    <a:pt x="358" y="59"/>
                    <a:pt x="358" y="59"/>
                  </a:cubicBezTo>
                  <a:cubicBezTo>
                    <a:pt x="358" y="59"/>
                    <a:pt x="358" y="59"/>
                    <a:pt x="358" y="59"/>
                  </a:cubicBezTo>
                  <a:cubicBezTo>
                    <a:pt x="356" y="59"/>
                    <a:pt x="355" y="62"/>
                    <a:pt x="354" y="67"/>
                  </a:cubicBezTo>
                  <a:cubicBezTo>
                    <a:pt x="354" y="67"/>
                    <a:pt x="354" y="67"/>
                    <a:pt x="354" y="67"/>
                  </a:cubicBezTo>
                  <a:cubicBezTo>
                    <a:pt x="353" y="71"/>
                    <a:pt x="351" y="76"/>
                    <a:pt x="349" y="80"/>
                  </a:cubicBezTo>
                  <a:cubicBezTo>
                    <a:pt x="339" y="83"/>
                    <a:pt x="323" y="82"/>
                    <a:pt x="307" y="80"/>
                  </a:cubicBezTo>
                  <a:cubicBezTo>
                    <a:pt x="287" y="79"/>
                    <a:pt x="267" y="77"/>
                    <a:pt x="254" y="84"/>
                  </a:cubicBezTo>
                  <a:cubicBezTo>
                    <a:pt x="253" y="84"/>
                    <a:pt x="253" y="84"/>
                    <a:pt x="253" y="84"/>
                  </a:cubicBezTo>
                  <a:cubicBezTo>
                    <a:pt x="250" y="88"/>
                    <a:pt x="248" y="90"/>
                    <a:pt x="246" y="90"/>
                  </a:cubicBezTo>
                  <a:cubicBezTo>
                    <a:pt x="244" y="90"/>
                    <a:pt x="242" y="87"/>
                    <a:pt x="241" y="83"/>
                  </a:cubicBezTo>
                  <a:cubicBezTo>
                    <a:pt x="240" y="82"/>
                    <a:pt x="240" y="82"/>
                    <a:pt x="240" y="82"/>
                  </a:cubicBezTo>
                  <a:cubicBezTo>
                    <a:pt x="239" y="82"/>
                    <a:pt x="239" y="82"/>
                    <a:pt x="239" y="82"/>
                  </a:cubicBezTo>
                  <a:cubicBezTo>
                    <a:pt x="237" y="82"/>
                    <a:pt x="234" y="81"/>
                    <a:pt x="232" y="81"/>
                  </a:cubicBezTo>
                  <a:cubicBezTo>
                    <a:pt x="228" y="81"/>
                    <a:pt x="224" y="80"/>
                    <a:pt x="221" y="80"/>
                  </a:cubicBezTo>
                  <a:cubicBezTo>
                    <a:pt x="213" y="81"/>
                    <a:pt x="207" y="83"/>
                    <a:pt x="208" y="93"/>
                  </a:cubicBezTo>
                  <a:cubicBezTo>
                    <a:pt x="205" y="101"/>
                    <a:pt x="204" y="104"/>
                    <a:pt x="204" y="104"/>
                  </a:cubicBezTo>
                  <a:cubicBezTo>
                    <a:pt x="203" y="99"/>
                    <a:pt x="204" y="88"/>
                    <a:pt x="205" y="74"/>
                  </a:cubicBezTo>
                  <a:cubicBezTo>
                    <a:pt x="205" y="74"/>
                    <a:pt x="205" y="74"/>
                    <a:pt x="205" y="74"/>
                  </a:cubicBezTo>
                  <a:cubicBezTo>
                    <a:pt x="203" y="58"/>
                    <a:pt x="200" y="58"/>
                    <a:pt x="196" y="76"/>
                  </a:cubicBezTo>
                  <a:cubicBezTo>
                    <a:pt x="195" y="76"/>
                    <a:pt x="195" y="77"/>
                    <a:pt x="194" y="78"/>
                  </a:cubicBezTo>
                  <a:cubicBezTo>
                    <a:pt x="193" y="81"/>
                    <a:pt x="192" y="84"/>
                    <a:pt x="126" y="82"/>
                  </a:cubicBezTo>
                  <a:cubicBezTo>
                    <a:pt x="126" y="82"/>
                    <a:pt x="126" y="82"/>
                    <a:pt x="126" y="82"/>
                  </a:cubicBezTo>
                  <a:cubicBezTo>
                    <a:pt x="126" y="82"/>
                    <a:pt x="126" y="82"/>
                    <a:pt x="126" y="82"/>
                  </a:cubicBezTo>
                  <a:cubicBezTo>
                    <a:pt x="125" y="82"/>
                    <a:pt x="125" y="82"/>
                    <a:pt x="124" y="82"/>
                  </a:cubicBezTo>
                  <a:cubicBezTo>
                    <a:pt x="124" y="82"/>
                    <a:pt x="124" y="82"/>
                    <a:pt x="124" y="82"/>
                  </a:cubicBezTo>
                  <a:cubicBezTo>
                    <a:pt x="122" y="82"/>
                    <a:pt x="120" y="82"/>
                    <a:pt x="117" y="82"/>
                  </a:cubicBezTo>
                  <a:cubicBezTo>
                    <a:pt x="111" y="82"/>
                    <a:pt x="106" y="83"/>
                    <a:pt x="106" y="90"/>
                  </a:cubicBezTo>
                  <a:cubicBezTo>
                    <a:pt x="106" y="91"/>
                    <a:pt x="105" y="92"/>
                    <a:pt x="104" y="93"/>
                  </a:cubicBezTo>
                  <a:cubicBezTo>
                    <a:pt x="104" y="93"/>
                    <a:pt x="104" y="93"/>
                    <a:pt x="104" y="93"/>
                  </a:cubicBezTo>
                  <a:cubicBezTo>
                    <a:pt x="103" y="93"/>
                    <a:pt x="102" y="93"/>
                    <a:pt x="101" y="93"/>
                  </a:cubicBezTo>
                  <a:cubicBezTo>
                    <a:pt x="101" y="93"/>
                    <a:pt x="100" y="93"/>
                    <a:pt x="99" y="93"/>
                  </a:cubicBezTo>
                  <a:cubicBezTo>
                    <a:pt x="97" y="92"/>
                    <a:pt x="95" y="91"/>
                    <a:pt x="93" y="88"/>
                  </a:cubicBezTo>
                  <a:cubicBezTo>
                    <a:pt x="93" y="87"/>
                    <a:pt x="93" y="87"/>
                    <a:pt x="93" y="87"/>
                  </a:cubicBezTo>
                  <a:cubicBezTo>
                    <a:pt x="85" y="84"/>
                    <a:pt x="83" y="83"/>
                    <a:pt x="82" y="82"/>
                  </a:cubicBezTo>
                  <a:cubicBezTo>
                    <a:pt x="80" y="82"/>
                    <a:pt x="80" y="82"/>
                    <a:pt x="78" y="81"/>
                  </a:cubicBezTo>
                  <a:cubicBezTo>
                    <a:pt x="77" y="81"/>
                    <a:pt x="77" y="81"/>
                    <a:pt x="77" y="81"/>
                  </a:cubicBezTo>
                  <a:cubicBezTo>
                    <a:pt x="73" y="81"/>
                    <a:pt x="69" y="82"/>
                    <a:pt x="65" y="84"/>
                  </a:cubicBezTo>
                  <a:cubicBezTo>
                    <a:pt x="62" y="86"/>
                    <a:pt x="59" y="90"/>
                    <a:pt x="59" y="96"/>
                  </a:cubicBezTo>
                  <a:cubicBezTo>
                    <a:pt x="57" y="102"/>
                    <a:pt x="56" y="108"/>
                    <a:pt x="56" y="107"/>
                  </a:cubicBezTo>
                  <a:cubicBezTo>
                    <a:pt x="55" y="105"/>
                    <a:pt x="55" y="97"/>
                    <a:pt x="57" y="81"/>
                  </a:cubicBezTo>
                  <a:cubicBezTo>
                    <a:pt x="57" y="81"/>
                    <a:pt x="57" y="81"/>
                    <a:pt x="57" y="81"/>
                  </a:cubicBezTo>
                  <a:cubicBezTo>
                    <a:pt x="56" y="78"/>
                    <a:pt x="56" y="76"/>
                    <a:pt x="55" y="74"/>
                  </a:cubicBezTo>
                  <a:cubicBezTo>
                    <a:pt x="54" y="69"/>
                    <a:pt x="54" y="66"/>
                    <a:pt x="52" y="66"/>
                  </a:cubicBezTo>
                  <a:cubicBezTo>
                    <a:pt x="52" y="66"/>
                    <a:pt x="52" y="66"/>
                    <a:pt x="52" y="66"/>
                  </a:cubicBezTo>
                  <a:cubicBezTo>
                    <a:pt x="50" y="66"/>
                    <a:pt x="49" y="70"/>
                    <a:pt x="47" y="80"/>
                  </a:cubicBezTo>
                  <a:cubicBezTo>
                    <a:pt x="43" y="82"/>
                    <a:pt x="40" y="83"/>
                    <a:pt x="36" y="83"/>
                  </a:cubicBezTo>
                  <a:cubicBezTo>
                    <a:pt x="32" y="83"/>
                    <a:pt x="28" y="82"/>
                    <a:pt x="25" y="80"/>
                  </a:cubicBezTo>
                  <a:close/>
                  <a:moveTo>
                    <a:pt x="357" y="63"/>
                  </a:moveTo>
                  <a:cubicBezTo>
                    <a:pt x="358" y="63"/>
                    <a:pt x="358" y="62"/>
                    <a:pt x="358" y="62"/>
                  </a:cubicBezTo>
                  <a:cubicBezTo>
                    <a:pt x="358" y="62"/>
                    <a:pt x="358" y="62"/>
                    <a:pt x="358" y="62"/>
                  </a:cubicBezTo>
                  <a:cubicBezTo>
                    <a:pt x="357" y="62"/>
                    <a:pt x="357" y="63"/>
                    <a:pt x="357"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35" name="图片 34" descr="11"/>
          <p:cNvPicPr>
            <a:picLocks noChangeAspect="1"/>
          </p:cNvPicPr>
          <p:nvPr/>
        </p:nvPicPr>
        <p:blipFill>
          <a:blip r:embed="rId1"/>
          <a:stretch>
            <a:fillRect/>
          </a:stretch>
        </p:blipFill>
        <p:spPr>
          <a:xfrm>
            <a:off x="4531424" y="-587871"/>
            <a:ext cx="6034726" cy="2640192"/>
          </a:xfrm>
          <a:prstGeom prst="rect">
            <a:avLst/>
          </a:prstGeom>
        </p:spPr>
      </p:pic>
      <p:pic>
        <p:nvPicPr>
          <p:cNvPr id="5" name="图片 4" descr="89"/>
          <p:cNvPicPr>
            <a:picLocks noChangeAspect="1"/>
          </p:cNvPicPr>
          <p:nvPr/>
        </p:nvPicPr>
        <p:blipFill>
          <a:blip r:embed="rId2"/>
          <a:stretch>
            <a:fillRect/>
          </a:stretch>
        </p:blipFill>
        <p:spPr>
          <a:xfrm>
            <a:off x="-601635" y="2846009"/>
            <a:ext cx="5404204" cy="2851636"/>
          </a:xfrm>
          <a:prstGeom prst="rect">
            <a:avLst/>
          </a:prstGeom>
        </p:spPr>
      </p:pic>
      <p:pic>
        <p:nvPicPr>
          <p:cNvPr id="6" name="图片 5" descr="852"/>
          <p:cNvPicPr>
            <a:picLocks noChangeAspect="1"/>
          </p:cNvPicPr>
          <p:nvPr/>
        </p:nvPicPr>
        <p:blipFill>
          <a:blip r:embed="rId3"/>
          <a:stretch>
            <a:fillRect/>
          </a:stretch>
        </p:blipFill>
        <p:spPr>
          <a:xfrm>
            <a:off x="1358265" y="716280"/>
            <a:ext cx="981075" cy="889635"/>
          </a:xfrm>
          <a:prstGeom prst="rect">
            <a:avLst/>
          </a:prstGeom>
        </p:spPr>
      </p:pic>
      <p:sp>
        <p:nvSpPr>
          <p:cNvPr id="10" name="圆角矩形 9"/>
          <p:cNvSpPr/>
          <p:nvPr/>
        </p:nvSpPr>
        <p:spPr>
          <a:xfrm>
            <a:off x="2339340" y="2624455"/>
            <a:ext cx="5116195" cy="698500"/>
          </a:xfrm>
          <a:prstGeom prst="roundRect">
            <a:avLst/>
          </a:prstGeom>
          <a:noFill/>
          <a:ln>
            <a:solidFill>
              <a:srgbClr val="FF7F7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400" b="1">
                <a:solidFill>
                  <a:schemeClr val="tx1"/>
                </a:solidFill>
              </a:rPr>
              <a:t>项目四</a:t>
            </a:r>
            <a:r>
              <a:rPr lang="en-US" altLang="zh-CN" sz="2400" b="1">
                <a:solidFill>
                  <a:schemeClr val="tx1"/>
                </a:solidFill>
              </a:rPr>
              <a:t>  </a:t>
            </a:r>
            <a:r>
              <a:rPr lang="zh-CN" altLang="en-US" sz="2400" b="1">
                <a:solidFill>
                  <a:schemeClr val="tx1"/>
                </a:solidFill>
              </a:rPr>
              <a:t>老年人冷热疗法的应用</a:t>
            </a:r>
            <a:endParaRPr lang="zh-CN" altLang="en-US" sz="2400" b="1">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50" presetClass="entr" presetSubtype="0" decel="100000"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1000" fill="hold"/>
                                        <p:tgtEl>
                                          <p:spTgt spid="35"/>
                                        </p:tgtEl>
                                        <p:attrNameLst>
                                          <p:attrName>ppt_w</p:attrName>
                                        </p:attrNameLst>
                                      </p:cBhvr>
                                      <p:tavLst>
                                        <p:tav tm="0">
                                          <p:val>
                                            <p:strVal val="#ppt_w+.3"/>
                                          </p:val>
                                        </p:tav>
                                        <p:tav tm="100000">
                                          <p:val>
                                            <p:strVal val="#ppt_w"/>
                                          </p:val>
                                        </p:tav>
                                      </p:tavLst>
                                    </p:anim>
                                    <p:anim calcmode="lin" valueType="num">
                                      <p:cBhvr>
                                        <p:cTn id="14" dur="1000" fill="hold"/>
                                        <p:tgtEl>
                                          <p:spTgt spid="35"/>
                                        </p:tgtEl>
                                        <p:attrNameLst>
                                          <p:attrName>ppt_h</p:attrName>
                                        </p:attrNameLst>
                                      </p:cBhvr>
                                      <p:tavLst>
                                        <p:tav tm="0">
                                          <p:val>
                                            <p:strVal val="#ppt_h"/>
                                          </p:val>
                                        </p:tav>
                                        <p:tav tm="100000">
                                          <p:val>
                                            <p:strVal val="#ppt_h"/>
                                          </p:val>
                                        </p:tav>
                                      </p:tavLst>
                                    </p:anim>
                                    <p:animEffect transition="in" filter="fade">
                                      <p:cBhvr>
                                        <p:cTn id="15" dur="1000"/>
                                        <p:tgtEl>
                                          <p:spTgt spid="35"/>
                                        </p:tgtEl>
                                      </p:cBhvr>
                                    </p:animEffect>
                                  </p:childTnLst>
                                </p:cTn>
                              </p:par>
                            </p:childTnLst>
                          </p:cTn>
                        </p:par>
                        <p:par>
                          <p:cTn id="16" fill="hold">
                            <p:stCondLst>
                              <p:cond delay="2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 calcmode="lin" valueType="num">
                                      <p:cBhvr>
                                        <p:cTn id="2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gtEl>
                                      </p:cBhvr>
                                    </p:animEffect>
                                  </p:childTnLst>
                                </p:cTn>
                              </p:par>
                            </p:childTnLst>
                          </p:cTn>
                        </p:par>
                        <p:par>
                          <p:cTn id="24" fill="hold">
                            <p:stCondLst>
                              <p:cond delay="2849"/>
                            </p:stCondLst>
                            <p:childTnLst>
                              <p:par>
                                <p:cTn id="25" presetID="53" presetClass="entr" presetSubtype="16"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par>
                                <p:cTn id="30" presetID="53" presetClass="entr" presetSubtype="16" fill="hold" nodeType="with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par>
                                <p:cTn id="35" presetID="53" presetClass="entr" presetSubtype="16" fill="hold" nodeType="with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p:cTn id="37" dur="500" fill="hold"/>
                                        <p:tgtEl>
                                          <p:spTgt spid="45"/>
                                        </p:tgtEl>
                                        <p:attrNameLst>
                                          <p:attrName>ppt_w</p:attrName>
                                        </p:attrNameLst>
                                      </p:cBhvr>
                                      <p:tavLst>
                                        <p:tav tm="0">
                                          <p:val>
                                            <p:fltVal val="0"/>
                                          </p:val>
                                        </p:tav>
                                        <p:tav tm="100000">
                                          <p:val>
                                            <p:strVal val="#ppt_w"/>
                                          </p:val>
                                        </p:tav>
                                      </p:tavLst>
                                    </p:anim>
                                    <p:anim calcmode="lin" valueType="num">
                                      <p:cBhvr>
                                        <p:cTn id="38" dur="500" fill="hold"/>
                                        <p:tgtEl>
                                          <p:spTgt spid="45"/>
                                        </p:tgtEl>
                                        <p:attrNameLst>
                                          <p:attrName>ppt_h</p:attrName>
                                        </p:attrNameLst>
                                      </p:cBhvr>
                                      <p:tavLst>
                                        <p:tav tm="0">
                                          <p:val>
                                            <p:fltVal val="0"/>
                                          </p:val>
                                        </p:tav>
                                        <p:tav tm="100000">
                                          <p:val>
                                            <p:strVal val="#ppt_h"/>
                                          </p:val>
                                        </p:tav>
                                      </p:tavLst>
                                    </p:anim>
                                    <p:animEffect transition="in" filter="fade">
                                      <p:cBhvr>
                                        <p:cTn id="39" dur="500"/>
                                        <p:tgtEl>
                                          <p:spTgt spid="45"/>
                                        </p:tgtEl>
                                      </p:cBhvr>
                                    </p:animEffect>
                                  </p:childTnLst>
                                </p:cTn>
                              </p:par>
                              <p:par>
                                <p:cTn id="40" presetID="53" presetClass="entr" presetSubtype="16" fill="hold" nodeType="with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p:cTn id="42" dur="500" fill="hold"/>
                                        <p:tgtEl>
                                          <p:spTgt spid="49"/>
                                        </p:tgtEl>
                                        <p:attrNameLst>
                                          <p:attrName>ppt_w</p:attrName>
                                        </p:attrNameLst>
                                      </p:cBhvr>
                                      <p:tavLst>
                                        <p:tav tm="0">
                                          <p:val>
                                            <p:fltVal val="0"/>
                                          </p:val>
                                        </p:tav>
                                        <p:tav tm="100000">
                                          <p:val>
                                            <p:strVal val="#ppt_w"/>
                                          </p:val>
                                        </p:tav>
                                      </p:tavLst>
                                    </p:anim>
                                    <p:anim calcmode="lin" valueType="num">
                                      <p:cBhvr>
                                        <p:cTn id="43" dur="500" fill="hold"/>
                                        <p:tgtEl>
                                          <p:spTgt spid="49"/>
                                        </p:tgtEl>
                                        <p:attrNameLst>
                                          <p:attrName>ppt_h</p:attrName>
                                        </p:attrNameLst>
                                      </p:cBhvr>
                                      <p:tavLst>
                                        <p:tav tm="0">
                                          <p:val>
                                            <p:fltVal val="0"/>
                                          </p:val>
                                        </p:tav>
                                        <p:tav tm="100000">
                                          <p:val>
                                            <p:strVal val="#ppt_h"/>
                                          </p:val>
                                        </p:tav>
                                      </p:tavLst>
                                    </p:anim>
                                    <p:animEffect transition="in" filter="fade">
                                      <p:cBhvr>
                                        <p:cTn id="44" dur="500"/>
                                        <p:tgtEl>
                                          <p:spTgt spid="49"/>
                                        </p:tgtEl>
                                      </p:cBhvr>
                                    </p:animEffect>
                                  </p:childTnLst>
                                </p:cTn>
                              </p:par>
                              <p:par>
                                <p:cTn id="45" presetID="53" presetClass="entr" presetSubtype="16" fill="hold" nodeType="with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childTnLst>
                          </p:cTn>
                        </p:par>
                        <p:par>
                          <p:cTn id="50" fill="hold">
                            <p:stCondLst>
                              <p:cond delay="3349"/>
                            </p:stCondLst>
                            <p:childTnLst>
                              <p:par>
                                <p:cTn id="51" presetID="17" presetClass="entr" presetSubtype="10" fill="hold" nodeType="after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p:cTn id="53" dur="500" fill="hold"/>
                                        <p:tgtEl>
                                          <p:spTgt spid="6"/>
                                        </p:tgtEl>
                                        <p:attrNameLst>
                                          <p:attrName>ppt_w</p:attrName>
                                        </p:attrNameLst>
                                      </p:cBhvr>
                                      <p:tavLst>
                                        <p:tav tm="0">
                                          <p:val>
                                            <p:fltVal val="0"/>
                                          </p:val>
                                        </p:tav>
                                        <p:tav tm="100000">
                                          <p:val>
                                            <p:strVal val="#ppt_w"/>
                                          </p:val>
                                        </p:tav>
                                      </p:tavLst>
                                    </p:anim>
                                    <p:anim calcmode="lin" valueType="num">
                                      <p:cBhvr>
                                        <p:cTn id="54"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55" fill="hold">
                      <p:stCondLst>
                        <p:cond delay="indefinite"/>
                      </p:stCondLst>
                      <p:childTnLst>
                        <p:par>
                          <p:cTn id="56" fill="hold">
                            <p:stCondLst>
                              <p:cond delay="0"/>
                            </p:stCondLst>
                            <p:childTnLst>
                              <p:par>
                                <p:cTn id="57" presetID="3" presetClass="entr" presetSubtype="10" fill="hold" grpId="0" nodeType="click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blinds(horizontal)">
                                      <p:cBhvr>
                                        <p:cTn id="5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冷疗的</a:t>
              </a:r>
              <a:r>
                <a:rPr lang="zh-CN" altLang="en-US" sz="1755" b="0">
                  <a:solidFill>
                    <a:srgbClr val="FF7F7F"/>
                  </a:solidFill>
                  <a:latin typeface="微软雅黑" panose="020B0503020204020204" charset="-122"/>
                  <a:ea typeface="微软雅黑" panose="020B0503020204020204" charset="-122"/>
                </a:rPr>
                <a:t>目的</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100" name="文本框 99"/>
          <p:cNvSpPr txBox="1"/>
          <p:nvPr/>
        </p:nvSpPr>
        <p:spPr>
          <a:xfrm>
            <a:off x="3096895" y="556260"/>
            <a:ext cx="2934970" cy="252730"/>
          </a:xfrm>
          <a:prstGeom prst="rect">
            <a:avLst/>
          </a:prstGeom>
          <a:noFill/>
          <a:ln w="9525">
            <a:noFill/>
          </a:ln>
        </p:spPr>
        <p:txBody>
          <a:bodyPr wrap="square">
            <a:spAutoFit/>
          </a:bodyPr>
          <a:p>
            <a:pPr indent="0"/>
            <a:r>
              <a:rPr lang="en-US" sz="1050" b="1">
                <a:latin typeface="宋体" panose="02010600030101010101" pitchFamily="2" charset="-122"/>
              </a:rPr>
              <a:t> </a:t>
            </a:r>
            <a:endParaRPr lang="zh-CN" altLang="en-US" sz="2000"/>
          </a:p>
        </p:txBody>
      </p:sp>
      <p:graphicFrame>
        <p:nvGraphicFramePr>
          <p:cNvPr id="2" name="表格 1"/>
          <p:cNvGraphicFramePr/>
          <p:nvPr>
            <p:custDataLst>
              <p:tags r:id="rId2"/>
            </p:custDataLst>
          </p:nvPr>
        </p:nvGraphicFramePr>
        <p:xfrm>
          <a:off x="692150" y="556895"/>
          <a:ext cx="7734300" cy="3507105"/>
        </p:xfrm>
        <a:graphic>
          <a:graphicData uri="http://schemas.openxmlformats.org/drawingml/2006/table">
            <a:tbl>
              <a:tblPr firstRow="1" bandRow="1">
                <a:tableStyleId>{5940675A-B579-460E-94D1-54222C63F5DA}</a:tableStyleId>
              </a:tblPr>
              <a:tblGrid>
                <a:gridCol w="1979295"/>
                <a:gridCol w="5755005"/>
              </a:tblGrid>
              <a:tr h="373380">
                <a:tc>
                  <a:txBody>
                    <a:bodyPr/>
                    <a:p>
                      <a:pPr indent="0" algn="ctr">
                        <a:buNone/>
                      </a:pPr>
                      <a:r>
                        <a:rPr lang="en-US" sz="1000" b="0">
                          <a:latin typeface="宋体" panose="02010600030101010101" pitchFamily="2" charset="-122"/>
                          <a:cs typeface="宋体" panose="02010600030101010101" pitchFamily="2" charset="-122"/>
                        </a:rPr>
                        <a:t>目的</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BEBEBE"/>
                    </a:solidFill>
                  </a:tcPr>
                </a:tc>
                <a:tc>
                  <a:txBody>
                    <a:bodyPr/>
                    <a:p>
                      <a:pPr indent="0" algn="ctr">
                        <a:buNone/>
                      </a:pPr>
                      <a:r>
                        <a:rPr lang="en-US" sz="1000" b="0">
                          <a:latin typeface="宋体" panose="02010600030101010101" pitchFamily="2" charset="-122"/>
                          <a:cs typeface="宋体" panose="02010600030101010101" pitchFamily="2" charset="-122"/>
                        </a:rPr>
                        <a:t>具体内容</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BEBEBE"/>
                    </a:solidFill>
                  </a:tcPr>
                </a:tc>
              </a:tr>
              <a:tr h="854075">
                <a:tc>
                  <a:txBody>
                    <a:bodyPr/>
                    <a:p>
                      <a:pPr indent="0" algn="ctr">
                        <a:buNone/>
                      </a:pPr>
                      <a:r>
                        <a:rPr lang="en-US" sz="1000" b="0">
                          <a:latin typeface="宋体" panose="02010600030101010101" pitchFamily="2" charset="-122"/>
                          <a:cs typeface="宋体" panose="02010600030101010101" pitchFamily="2" charset="-122"/>
                        </a:rPr>
                        <a:t>减轻局部充血或出血</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buNone/>
                      </a:pPr>
                      <a:endParaRPr lang="en-US" sz="1000" b="0">
                        <a:latin typeface="宋体" panose="02010600030101010101" pitchFamily="2" charset="-122"/>
                        <a:cs typeface="宋体" panose="02010600030101010101" pitchFamily="2" charset="-122"/>
                      </a:endParaRPr>
                    </a:p>
                    <a:p>
                      <a:pPr indent="0" algn="l">
                        <a:buNone/>
                      </a:pPr>
                      <a:r>
                        <a:rPr lang="en-US" sz="1000" b="0">
                          <a:latin typeface="宋体" panose="02010600030101010101" pitchFamily="2" charset="-122"/>
                          <a:cs typeface="宋体" panose="02010600030101010101" pitchFamily="2" charset="-122"/>
                        </a:rPr>
                        <a:t>冷疗可以使局部的血管收缩，毛细血管的通透性就会降低，从而减轻局部的充血：冷疗还可以促使血流的速度减慢，增加血液的黏稠度，这有力于血液的凝固从而控制出血。适用于软组织损伤的初期、鼻出血、扁桃体摘除术后等老年病人。</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41985">
                <a:tc>
                  <a:txBody>
                    <a:bodyPr/>
                    <a:p>
                      <a:pPr indent="0" algn="ctr">
                        <a:buNone/>
                      </a:pPr>
                      <a:r>
                        <a:rPr lang="en-US" sz="1000" b="0">
                          <a:latin typeface="宋体" panose="02010600030101010101" pitchFamily="2" charset="-122"/>
                          <a:cs typeface="宋体" panose="02010600030101010101" pitchFamily="2" charset="-122"/>
                        </a:rPr>
                        <a:t>控制炎症的扩散</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buNone/>
                      </a:pPr>
                      <a:endParaRPr lang="en-US" sz="1000" b="0">
                        <a:latin typeface="宋体" panose="02010600030101010101" pitchFamily="2" charset="-122"/>
                        <a:cs typeface="宋体" panose="02010600030101010101" pitchFamily="2" charset="-122"/>
                      </a:endParaRPr>
                    </a:p>
                    <a:p>
                      <a:pPr indent="0" algn="l">
                        <a:buNone/>
                      </a:pPr>
                      <a:r>
                        <a:rPr lang="en-US" sz="1000" b="0">
                          <a:latin typeface="宋体" panose="02010600030101010101" pitchFamily="2" charset="-122"/>
                          <a:cs typeface="宋体" panose="02010600030101010101" pitchFamily="2" charset="-122"/>
                        </a:rPr>
                        <a:t>冷疗可以使局部的毛细血管收缩，促使血流减少，细胞的新陈代谢和细菌的活力就会降低，从而就限制了炎症的扩散。适用于炎症早期的老年病人。</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854075">
                <a:tc>
                  <a:txBody>
                    <a:bodyPr/>
                    <a:p>
                      <a:pPr indent="0" algn="ctr">
                        <a:buNone/>
                      </a:pPr>
                      <a:r>
                        <a:rPr lang="en-US" sz="1000" b="0">
                          <a:latin typeface="宋体" panose="02010600030101010101" pitchFamily="2" charset="-122"/>
                          <a:cs typeface="宋体" panose="02010600030101010101" pitchFamily="2" charset="-122"/>
                        </a:rPr>
                        <a:t>减轻疼痛</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buNone/>
                      </a:pPr>
                      <a:endParaRPr lang="en-US" sz="1000" b="0">
                        <a:latin typeface="宋体" panose="02010600030101010101" pitchFamily="2" charset="-122"/>
                        <a:cs typeface="宋体" panose="02010600030101010101" pitchFamily="2" charset="-122"/>
                      </a:endParaRPr>
                    </a:p>
                    <a:p>
                      <a:pPr indent="0" algn="l">
                        <a:buNone/>
                      </a:pPr>
                      <a:r>
                        <a:rPr lang="en-US" sz="1000" b="0">
                          <a:latin typeface="宋体" panose="02010600030101010101" pitchFamily="2" charset="-122"/>
                          <a:cs typeface="宋体" panose="02010600030101010101" pitchFamily="2" charset="-122"/>
                        </a:rPr>
                        <a:t>冷疗可以很好的抑制细胞的活动，减慢神经冲动的传导，从而降低神经末梢的敏感度减轻疼痛感。冷疗还可以肾血管收缩，毛细血管的通透性就会降低，渗出减少，从而减轻组织肿胀压迫神经末梢所引起的疼痛。适用于牙疼、烫伤、急性损伤的初期等老年病人。</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83590">
                <a:tc>
                  <a:txBody>
                    <a:bodyPr/>
                    <a:p>
                      <a:pPr indent="0" algn="ctr">
                        <a:buNone/>
                      </a:pPr>
                      <a:r>
                        <a:rPr lang="en-US" sz="1000" b="0">
                          <a:latin typeface="宋体" panose="02010600030101010101" pitchFamily="2" charset="-122"/>
                          <a:cs typeface="宋体" panose="02010600030101010101" pitchFamily="2" charset="-122"/>
                        </a:rPr>
                        <a:t>降低体温</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buNone/>
                      </a:pPr>
                      <a:endParaRPr lang="en-US" sz="1000" b="0">
                        <a:latin typeface="宋体" panose="02010600030101010101" pitchFamily="2" charset="-122"/>
                        <a:cs typeface="宋体" panose="02010600030101010101" pitchFamily="2" charset="-122"/>
                      </a:endParaRPr>
                    </a:p>
                    <a:p>
                      <a:pPr indent="0" algn="l">
                        <a:buNone/>
                      </a:pPr>
                      <a:endParaRPr lang="en-US" sz="1000" b="0">
                        <a:latin typeface="宋体" panose="02010600030101010101" pitchFamily="2" charset="-122"/>
                        <a:cs typeface="宋体" panose="02010600030101010101" pitchFamily="2" charset="-122"/>
                      </a:endParaRPr>
                    </a:p>
                    <a:p>
                      <a:pPr indent="0" algn="l">
                        <a:buNone/>
                      </a:pPr>
                      <a:r>
                        <a:rPr lang="en-US" sz="1000" b="0">
                          <a:latin typeface="宋体" panose="02010600030101010101" pitchFamily="2" charset="-122"/>
                          <a:cs typeface="宋体" panose="02010600030101010101" pitchFamily="2" charset="-122"/>
                        </a:rPr>
                        <a:t>冷疗直接于皮肤接触，通过传导和蒸发的物理作用，使体温降低。一般适用于高热、中暑等老年病人。</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34807" y="12662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冷疗</a:t>
              </a:r>
              <a:r>
                <a:rPr lang="zh-CN" altLang="en-US" sz="1755" b="0">
                  <a:solidFill>
                    <a:srgbClr val="FF7F7F"/>
                  </a:solidFill>
                  <a:latin typeface="微软雅黑" panose="020B0503020204020204" charset="-122"/>
                  <a:ea typeface="微软雅黑" panose="020B0503020204020204" charset="-122"/>
                </a:rPr>
                <a:t>分类</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grpSp>
        <p:nvGrpSpPr>
          <p:cNvPr id="2" name="Group 3"/>
          <p:cNvGrpSpPr/>
          <p:nvPr/>
        </p:nvGrpSpPr>
        <p:grpSpPr bwMode="auto">
          <a:xfrm>
            <a:off x="5494606" y="2544485"/>
            <a:ext cx="2691765" cy="1221740"/>
            <a:chOff x="1040746" y="1890355"/>
            <a:chExt cx="3589180" cy="1629007"/>
          </a:xfrm>
        </p:grpSpPr>
        <p:sp>
          <p:nvSpPr>
            <p:cNvPr id="6" name="Text Placeholder 2"/>
            <p:cNvSpPr txBox="1"/>
            <p:nvPr/>
          </p:nvSpPr>
          <p:spPr>
            <a:xfrm>
              <a:off x="1040746" y="1890355"/>
              <a:ext cx="3589180" cy="1629007"/>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en-GB" sz="2000" b="1" dirty="0">
                  <a:solidFill>
                    <a:srgbClr val="FF7F7F"/>
                  </a:solidFill>
                  <a:latin typeface="微软雅黑" panose="020B0503020204020204" charset="-122"/>
                  <a:ea typeface="微软雅黑" panose="020B0503020204020204" charset="-122"/>
                  <a:cs typeface="Clear Sans" panose="020B0503030202020304" pitchFamily="34" charset="0"/>
                </a:rPr>
                <a:t>湿冷</a:t>
              </a:r>
              <a:r>
                <a:rPr lang="zh-CN" altLang="en-GB" sz="2000" b="1" dirty="0">
                  <a:solidFill>
                    <a:srgbClr val="FF7F7F"/>
                  </a:solidFill>
                  <a:latin typeface="微软雅黑" panose="020B0503020204020204" charset="-122"/>
                  <a:ea typeface="微软雅黑" panose="020B0503020204020204" charset="-122"/>
                  <a:cs typeface="Clear Sans" panose="020B0503030202020304" pitchFamily="34" charset="0"/>
                </a:rPr>
                <a:t>：</a:t>
              </a:r>
              <a:r>
                <a:rPr lang="en-GB" sz="2000" b="1" dirty="0">
                  <a:solidFill>
                    <a:srgbClr val="FF7F7F"/>
                  </a:solidFill>
                  <a:latin typeface="微软雅黑" panose="020B0503020204020204" charset="-122"/>
                  <a:ea typeface="微软雅黑" panose="020B0503020204020204" charset="-122"/>
                  <a:cs typeface="Clear Sans" panose="020B0503030202020304" pitchFamily="34" charset="0"/>
                </a:rPr>
                <a:t>有冰槽、冷湿敷、温水擦浴、乙醇擦浴</a:t>
              </a:r>
              <a:endParaRPr lang="en-GB" sz="2000" b="1" dirty="0">
                <a:solidFill>
                  <a:srgbClr val="FF7F7F"/>
                </a:solidFill>
                <a:latin typeface="微软雅黑" panose="020B0503020204020204" charset="-122"/>
                <a:ea typeface="微软雅黑" panose="020B0503020204020204" charset="-122"/>
                <a:cs typeface="Clear Sans" panose="020B0503030202020304" pitchFamily="34" charset="0"/>
              </a:endParaRPr>
            </a:p>
          </p:txBody>
        </p:sp>
        <p:sp>
          <p:nvSpPr>
            <p:cNvPr id="8" name="TextBox 5"/>
            <p:cNvSpPr txBox="1"/>
            <p:nvPr/>
          </p:nvSpPr>
          <p:spPr>
            <a:xfrm>
              <a:off x="1679985" y="2560292"/>
              <a:ext cx="2878993" cy="184576"/>
            </a:xfrm>
            <a:prstGeom prst="rect">
              <a:avLst/>
            </a:prstGeom>
            <a:noFill/>
          </p:spPr>
          <p:txBody>
            <a:bodyPr lIns="0" tIns="0" rIns="0" bIns="0">
              <a:spAutoFit/>
            </a:bodyPr>
            <a:lstStyle/>
            <a:p>
              <a:pPr defTabSz="1087755">
                <a:defRPr/>
              </a:pPr>
              <a:endParaRPr lang="zh-CN" altLang="en-US" sz="900" dirty="0">
                <a:solidFill>
                  <a:schemeClr val="tx1">
                    <a:lumMod val="50000"/>
                    <a:lumOff val="50000"/>
                  </a:schemeClr>
                </a:solidFill>
                <a:latin typeface="微软雅黑" panose="020B0503020204020204" charset="-122"/>
                <a:ea typeface="微软雅黑" panose="020B0503020204020204" charset="-122"/>
                <a:cs typeface="Open Sans" panose="020B0606030504020204" pitchFamily="34" charset="0"/>
              </a:endParaRPr>
            </a:p>
          </p:txBody>
        </p:sp>
      </p:grpSp>
      <p:grpSp>
        <p:nvGrpSpPr>
          <p:cNvPr id="30" name="Group 12"/>
          <p:cNvGrpSpPr/>
          <p:nvPr/>
        </p:nvGrpSpPr>
        <p:grpSpPr bwMode="auto">
          <a:xfrm>
            <a:off x="1183005" y="1275715"/>
            <a:ext cx="2279015" cy="1268733"/>
            <a:chOff x="1598791" y="2220559"/>
            <a:chExt cx="3040445" cy="387830"/>
          </a:xfrm>
        </p:grpSpPr>
        <p:sp>
          <p:nvSpPr>
            <p:cNvPr id="31" name="Text Placeholder 2"/>
            <p:cNvSpPr txBox="1"/>
            <p:nvPr/>
          </p:nvSpPr>
          <p:spPr>
            <a:xfrm>
              <a:off x="2625698" y="2220559"/>
              <a:ext cx="2013538" cy="261943"/>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endParaRPr lang="en-US" b="1" dirty="0">
                <a:solidFill>
                  <a:srgbClr val="FF7F7F"/>
                </a:solidFill>
                <a:latin typeface="微软雅黑" panose="020B0503020204020204" charset="-122"/>
                <a:ea typeface="微软雅黑" panose="020B0503020204020204" charset="-122"/>
                <a:cs typeface="Clear Sans" panose="020B0503030202020304" pitchFamily="34" charset="0"/>
              </a:endParaRPr>
            </a:p>
          </p:txBody>
        </p:sp>
        <p:sp>
          <p:nvSpPr>
            <p:cNvPr id="32" name="TextBox 14"/>
            <p:cNvSpPr txBox="1"/>
            <p:nvPr/>
          </p:nvSpPr>
          <p:spPr>
            <a:xfrm>
              <a:off x="1598791" y="2269863"/>
              <a:ext cx="3040445" cy="338526"/>
            </a:xfrm>
            <a:prstGeom prst="rect">
              <a:avLst/>
            </a:prstGeom>
            <a:noFill/>
          </p:spPr>
          <p:txBody>
            <a:bodyPr wrap="square" lIns="0" tIns="0" rIns="0" bIns="0">
              <a:spAutoFit/>
            </a:bodyPr>
            <a:lstStyle/>
            <a:p>
              <a:pPr algn="r" defTabSz="1087755">
                <a:defRPr/>
              </a:pPr>
              <a:r>
                <a:rPr lang="zh-CN" altLang="en-US" sz="2400" b="1" dirty="0">
                  <a:solidFill>
                    <a:schemeClr val="tx1">
                      <a:lumMod val="50000"/>
                      <a:lumOff val="50000"/>
                    </a:schemeClr>
                  </a:solidFill>
                  <a:latin typeface="微软雅黑" panose="020B0503020204020204" charset="-122"/>
                  <a:ea typeface="微软雅黑" panose="020B0503020204020204" charset="-122"/>
                  <a:cs typeface="Open Sans" panose="020B0606030504020204" pitchFamily="34" charset="0"/>
                </a:rPr>
                <a:t>干冷：有冰袋、</a:t>
              </a:r>
              <a:r>
                <a:rPr lang="en-US" altLang="zh-CN" sz="2400" b="1" dirty="0">
                  <a:solidFill>
                    <a:schemeClr val="tx1">
                      <a:lumMod val="50000"/>
                      <a:lumOff val="50000"/>
                    </a:schemeClr>
                  </a:solidFill>
                  <a:latin typeface="微软雅黑" panose="020B0503020204020204" charset="-122"/>
                  <a:ea typeface="微软雅黑" panose="020B0503020204020204" charset="-122"/>
                  <a:cs typeface="Open Sans" panose="020B0606030504020204" pitchFamily="34" charset="0"/>
                </a:rPr>
                <a:t>      </a:t>
              </a:r>
              <a:r>
                <a:rPr lang="zh-CN" altLang="en-US" sz="2400" b="1" dirty="0">
                  <a:solidFill>
                    <a:schemeClr val="tx1">
                      <a:lumMod val="50000"/>
                      <a:lumOff val="50000"/>
                    </a:schemeClr>
                  </a:solidFill>
                  <a:latin typeface="微软雅黑" panose="020B0503020204020204" charset="-122"/>
                  <a:ea typeface="微软雅黑" panose="020B0503020204020204" charset="-122"/>
                  <a:cs typeface="Open Sans" panose="020B0606030504020204" pitchFamily="34" charset="0"/>
                </a:rPr>
                <a:t>冰囊、冰帽、</a:t>
              </a:r>
              <a:r>
                <a:rPr lang="zh-CN" altLang="en-US" sz="2400" b="1" dirty="0">
                  <a:solidFill>
                    <a:schemeClr val="tx1">
                      <a:lumMod val="50000"/>
                      <a:lumOff val="50000"/>
                    </a:schemeClr>
                  </a:solidFill>
                  <a:latin typeface="微软雅黑" panose="020B0503020204020204" charset="-122"/>
                  <a:ea typeface="微软雅黑" panose="020B0503020204020204" charset="-122"/>
                  <a:cs typeface="Open Sans" panose="020B0606030504020204" pitchFamily="34" charset="0"/>
                </a:rPr>
                <a:t>化学致冷袋等</a:t>
              </a:r>
              <a:endParaRPr lang="zh-CN" altLang="en-US" sz="2400" b="1" dirty="0">
                <a:solidFill>
                  <a:schemeClr val="tx1">
                    <a:lumMod val="50000"/>
                    <a:lumOff val="50000"/>
                  </a:schemeClr>
                </a:solidFill>
                <a:latin typeface="微软雅黑" panose="020B0503020204020204" charset="-122"/>
                <a:ea typeface="微软雅黑" panose="020B0503020204020204" charset="-122"/>
                <a:cs typeface="Open Sans" panose="020B0606030504020204" pitchFamily="34" charset="0"/>
              </a:endParaRPr>
            </a:p>
          </p:txBody>
        </p:sp>
      </p:grpSp>
      <p:grpSp>
        <p:nvGrpSpPr>
          <p:cNvPr id="42" name="Group 1"/>
          <p:cNvGrpSpPr/>
          <p:nvPr/>
        </p:nvGrpSpPr>
        <p:grpSpPr bwMode="auto">
          <a:xfrm>
            <a:off x="3565245" y="1247181"/>
            <a:ext cx="951025" cy="3908859"/>
            <a:chOff x="4752322" y="1662430"/>
            <a:chExt cx="1269757" cy="5211794"/>
          </a:xfrm>
        </p:grpSpPr>
        <p:grpSp>
          <p:nvGrpSpPr>
            <p:cNvPr id="48166" name="Group 35"/>
            <p:cNvGrpSpPr/>
            <p:nvPr/>
          </p:nvGrpSpPr>
          <p:grpSpPr bwMode="auto">
            <a:xfrm>
              <a:off x="4752322" y="1662430"/>
              <a:ext cx="1269757" cy="5211794"/>
              <a:chOff x="4752322" y="1646206"/>
              <a:chExt cx="1269757" cy="5211794"/>
            </a:xfrm>
          </p:grpSpPr>
          <p:sp>
            <p:nvSpPr>
              <p:cNvPr id="43" name="Freeform 12"/>
              <p:cNvSpPr/>
              <p:nvPr/>
            </p:nvSpPr>
            <p:spPr bwMode="auto">
              <a:xfrm rot="5400000">
                <a:off x="3459643" y="4295564"/>
                <a:ext cx="4753004" cy="371869"/>
              </a:xfrm>
              <a:custGeom>
                <a:avLst/>
                <a:gdLst>
                  <a:gd name="T0" fmla="*/ 0 w 1355"/>
                  <a:gd name="T1" fmla="*/ 104 h 104"/>
                  <a:gd name="T2" fmla="*/ 0 w 1355"/>
                  <a:gd name="T3" fmla="*/ 21 h 104"/>
                  <a:gd name="T4" fmla="*/ 26 w 1355"/>
                  <a:gd name="T5" fmla="*/ 1 h 104"/>
                  <a:gd name="T6" fmla="*/ 1355 w 1355"/>
                  <a:gd name="T7" fmla="*/ 1 h 104"/>
                </a:gdLst>
                <a:ahLst/>
                <a:cxnLst>
                  <a:cxn ang="0">
                    <a:pos x="T0" y="T1"/>
                  </a:cxn>
                  <a:cxn ang="0">
                    <a:pos x="T2" y="T3"/>
                  </a:cxn>
                  <a:cxn ang="0">
                    <a:pos x="T4" y="T5"/>
                  </a:cxn>
                  <a:cxn ang="0">
                    <a:pos x="T6" y="T7"/>
                  </a:cxn>
                </a:cxnLst>
                <a:rect l="0" t="0" r="r" b="b"/>
                <a:pathLst>
                  <a:path w="1355" h="104">
                    <a:moveTo>
                      <a:pt x="0" y="104"/>
                    </a:moveTo>
                    <a:cubicBezTo>
                      <a:pt x="0" y="21"/>
                      <a:pt x="0" y="21"/>
                      <a:pt x="0" y="21"/>
                    </a:cubicBezTo>
                    <a:cubicBezTo>
                      <a:pt x="1" y="8"/>
                      <a:pt x="9" y="0"/>
                      <a:pt x="26" y="1"/>
                    </a:cubicBezTo>
                    <a:cubicBezTo>
                      <a:pt x="1355" y="1"/>
                      <a:pt x="1355" y="1"/>
                      <a:pt x="1355" y="1"/>
                    </a:cubicBezTo>
                  </a:path>
                </a:pathLst>
              </a:custGeom>
              <a:solidFill>
                <a:srgbClr val="FFFFFF"/>
              </a:solidFill>
              <a:ln w="85725" cap="flat">
                <a:solidFill>
                  <a:srgbClr val="FF7F7F"/>
                </a:solidFill>
                <a:prstDash val="solid"/>
                <a:miter lim="800000"/>
              </a:ln>
            </p:spPr>
            <p:txBody>
              <a:bodyPr lIns="121882" tIns="60941" rIns="121882" bIns="60941"/>
              <a:lstStyle/>
              <a:p>
                <a:pPr defTabSz="685165">
                  <a:defRPr/>
                </a:pPr>
                <a:endParaRPr lang="en-US" sz="1800">
                  <a:solidFill>
                    <a:schemeClr val="tx1"/>
                  </a:solidFill>
                  <a:latin typeface="微软雅黑" panose="020B0503020204020204" charset="-122"/>
                  <a:ea typeface="微软雅黑" panose="020B0503020204020204" charset="-122"/>
                </a:endParaRPr>
              </a:p>
            </p:txBody>
          </p:sp>
          <p:sp>
            <p:nvSpPr>
              <p:cNvPr id="44" name="Oval 6"/>
              <p:cNvSpPr>
                <a:spLocks noChangeArrowheads="1"/>
              </p:cNvSpPr>
              <p:nvPr/>
            </p:nvSpPr>
            <p:spPr bwMode="auto">
              <a:xfrm rot="5400000">
                <a:off x="4750418" y="1648110"/>
                <a:ext cx="909643" cy="905834"/>
              </a:xfrm>
              <a:prstGeom prst="ellipse">
                <a:avLst/>
              </a:prstGeom>
              <a:solidFill>
                <a:srgbClr val="FF7F7F"/>
              </a:solidFill>
              <a:ln w="9525" cap="flat">
                <a:noFill/>
                <a:prstDash val="solid"/>
                <a:miter lim="800000"/>
              </a:ln>
            </p:spPr>
            <p:txBody>
              <a:bodyPr lIns="121882" tIns="60941" rIns="121882" bIns="60941"/>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eaLnBrk="1" hangingPunct="1"/>
                <a:endParaRPr lang="zh-CN" altLang="zh-CN" sz="1800">
                  <a:solidFill>
                    <a:schemeClr val="tx1"/>
                  </a:solidFill>
                  <a:latin typeface="微软雅黑" panose="020B0503020204020204" charset="-122"/>
                  <a:ea typeface="微软雅黑" panose="020B0503020204020204" charset="-122"/>
                </a:endParaRPr>
              </a:p>
            </p:txBody>
          </p:sp>
        </p:grpSp>
        <p:sp>
          <p:nvSpPr>
            <p:cNvPr id="48167" name="Freeform 41"/>
            <p:cNvSpPr>
              <a:spLocks noEditPoints="1"/>
            </p:cNvSpPr>
            <p:nvPr/>
          </p:nvSpPr>
          <p:spPr bwMode="auto">
            <a:xfrm>
              <a:off x="4999703" y="1915262"/>
              <a:ext cx="358640" cy="403767"/>
            </a:xfrm>
            <a:custGeom>
              <a:avLst/>
              <a:gdLst>
                <a:gd name="T0" fmla="*/ 336225 w 320"/>
                <a:gd name="T1" fmla="*/ 0 h 360"/>
                <a:gd name="T2" fmla="*/ 286912 w 320"/>
                <a:gd name="T3" fmla="*/ 0 h 360"/>
                <a:gd name="T4" fmla="*/ 268980 w 320"/>
                <a:gd name="T5" fmla="*/ 22432 h 360"/>
                <a:gd name="T6" fmla="*/ 268980 w 320"/>
                <a:gd name="T7" fmla="*/ 403767 h 360"/>
                <a:gd name="T8" fmla="*/ 358640 w 320"/>
                <a:gd name="T9" fmla="*/ 403767 h 360"/>
                <a:gd name="T10" fmla="*/ 358640 w 320"/>
                <a:gd name="T11" fmla="*/ 22432 h 360"/>
                <a:gd name="T12" fmla="*/ 336225 w 320"/>
                <a:gd name="T13" fmla="*/ 0 h 360"/>
                <a:gd name="T14" fmla="*/ 201735 w 320"/>
                <a:gd name="T15" fmla="*/ 134589 h 360"/>
                <a:gd name="T16" fmla="*/ 152422 w 320"/>
                <a:gd name="T17" fmla="*/ 134589 h 360"/>
                <a:gd name="T18" fmla="*/ 134490 w 320"/>
                <a:gd name="T19" fmla="*/ 157021 h 360"/>
                <a:gd name="T20" fmla="*/ 134490 w 320"/>
                <a:gd name="T21" fmla="*/ 403767 h 360"/>
                <a:gd name="T22" fmla="*/ 224150 w 320"/>
                <a:gd name="T23" fmla="*/ 403767 h 360"/>
                <a:gd name="T24" fmla="*/ 224150 w 320"/>
                <a:gd name="T25" fmla="*/ 157021 h 360"/>
                <a:gd name="T26" fmla="*/ 201735 w 320"/>
                <a:gd name="T27" fmla="*/ 134589 h 360"/>
                <a:gd name="T28" fmla="*/ 67245 w 320"/>
                <a:gd name="T29" fmla="*/ 269178 h 360"/>
                <a:gd name="T30" fmla="*/ 17932 w 320"/>
                <a:gd name="T31" fmla="*/ 269178 h 360"/>
                <a:gd name="T32" fmla="*/ 0 w 320"/>
                <a:gd name="T33" fmla="*/ 291610 h 360"/>
                <a:gd name="T34" fmla="*/ 0 w 320"/>
                <a:gd name="T35" fmla="*/ 403767 h 360"/>
                <a:gd name="T36" fmla="*/ 89660 w 320"/>
                <a:gd name="T37" fmla="*/ 403767 h 360"/>
                <a:gd name="T38" fmla="*/ 89660 w 320"/>
                <a:gd name="T39" fmla="*/ 291610 h 360"/>
                <a:gd name="T40" fmla="*/ 67245 w 320"/>
                <a:gd name="T41" fmla="*/ 269178 h 36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800">
                <a:solidFill>
                  <a:schemeClr val="tx1"/>
                </a:solidFill>
                <a:latin typeface="微软雅黑" panose="020B0503020204020204" charset="-122"/>
                <a:ea typeface="微软雅黑" panose="020B0503020204020204" charset="-122"/>
              </a:endParaRPr>
            </a:p>
          </p:txBody>
        </p:sp>
      </p:grpSp>
      <p:grpSp>
        <p:nvGrpSpPr>
          <p:cNvPr id="45" name="Group 2"/>
          <p:cNvGrpSpPr/>
          <p:nvPr/>
        </p:nvGrpSpPr>
        <p:grpSpPr bwMode="auto">
          <a:xfrm>
            <a:off x="4598035" y="2634615"/>
            <a:ext cx="958215" cy="2529840"/>
            <a:chOff x="6114303" y="1689468"/>
            <a:chExt cx="1278087" cy="5184756"/>
          </a:xfrm>
        </p:grpSpPr>
        <p:grpSp>
          <p:nvGrpSpPr>
            <p:cNvPr id="48162" name="Group 40"/>
            <p:cNvGrpSpPr/>
            <p:nvPr/>
          </p:nvGrpSpPr>
          <p:grpSpPr bwMode="auto">
            <a:xfrm>
              <a:off x="6114303" y="1689468"/>
              <a:ext cx="1278087" cy="5184756"/>
              <a:chOff x="6114303" y="1673244"/>
              <a:chExt cx="1278087" cy="5184756"/>
            </a:xfrm>
          </p:grpSpPr>
          <p:sp>
            <p:nvSpPr>
              <p:cNvPr id="46" name="Freeform 11"/>
              <p:cNvSpPr/>
              <p:nvPr/>
            </p:nvSpPr>
            <p:spPr bwMode="auto">
              <a:xfrm rot="5400000">
                <a:off x="3923583" y="4295762"/>
                <a:ext cx="4752958" cy="371518"/>
              </a:xfrm>
              <a:custGeom>
                <a:avLst/>
                <a:gdLst>
                  <a:gd name="T0" fmla="*/ 0 w 1355"/>
                  <a:gd name="T1" fmla="*/ 0 h 104"/>
                  <a:gd name="T2" fmla="*/ 0 w 1355"/>
                  <a:gd name="T3" fmla="*/ 83 h 104"/>
                  <a:gd name="T4" fmla="*/ 26 w 1355"/>
                  <a:gd name="T5" fmla="*/ 104 h 104"/>
                  <a:gd name="T6" fmla="*/ 1355 w 1355"/>
                  <a:gd name="T7" fmla="*/ 104 h 104"/>
                </a:gdLst>
                <a:ahLst/>
                <a:cxnLst>
                  <a:cxn ang="0">
                    <a:pos x="T0" y="T1"/>
                  </a:cxn>
                  <a:cxn ang="0">
                    <a:pos x="T2" y="T3"/>
                  </a:cxn>
                  <a:cxn ang="0">
                    <a:pos x="T4" y="T5"/>
                  </a:cxn>
                  <a:cxn ang="0">
                    <a:pos x="T6" y="T7"/>
                  </a:cxn>
                </a:cxnLst>
                <a:rect l="0" t="0" r="r" b="b"/>
                <a:pathLst>
                  <a:path w="1355" h="104">
                    <a:moveTo>
                      <a:pt x="0" y="0"/>
                    </a:moveTo>
                    <a:cubicBezTo>
                      <a:pt x="0" y="83"/>
                      <a:pt x="0" y="83"/>
                      <a:pt x="0" y="83"/>
                    </a:cubicBezTo>
                    <a:cubicBezTo>
                      <a:pt x="1" y="97"/>
                      <a:pt x="9" y="104"/>
                      <a:pt x="26" y="104"/>
                    </a:cubicBezTo>
                    <a:cubicBezTo>
                      <a:pt x="1355" y="104"/>
                      <a:pt x="1355" y="104"/>
                      <a:pt x="1355" y="104"/>
                    </a:cubicBezTo>
                  </a:path>
                </a:pathLst>
              </a:custGeom>
              <a:noFill/>
              <a:ln w="85725" cap="flat">
                <a:solidFill>
                  <a:schemeClr val="bg1">
                    <a:lumMod val="75000"/>
                  </a:schemeClr>
                </a:solidFill>
                <a:prstDash val="solid"/>
                <a:miter lim="800000"/>
              </a:ln>
            </p:spPr>
            <p:txBody>
              <a:bodyPr lIns="121882" tIns="60941" rIns="121882" bIns="60941"/>
              <a:lstStyle/>
              <a:p>
                <a:pPr defTabSz="685165">
                  <a:defRPr/>
                </a:pPr>
                <a:endParaRPr lang="en-US" sz="1800">
                  <a:solidFill>
                    <a:schemeClr val="tx1"/>
                  </a:solidFill>
                  <a:latin typeface="微软雅黑" panose="020B0503020204020204" charset="-122"/>
                  <a:ea typeface="微软雅黑" panose="020B0503020204020204" charset="-122"/>
                </a:endParaRPr>
              </a:p>
            </p:txBody>
          </p:sp>
          <p:sp>
            <p:nvSpPr>
              <p:cNvPr id="47" name="Oval 43"/>
              <p:cNvSpPr>
                <a:spLocks noChangeArrowheads="1"/>
              </p:cNvSpPr>
              <p:nvPr/>
            </p:nvSpPr>
            <p:spPr bwMode="auto">
              <a:xfrm rot="5400000">
                <a:off x="6481113" y="1671601"/>
                <a:ext cx="909635" cy="912919"/>
              </a:xfrm>
              <a:prstGeom prst="ellipse">
                <a:avLst/>
              </a:prstGeom>
              <a:solidFill>
                <a:schemeClr val="bg1">
                  <a:lumMod val="75000"/>
                </a:schemeClr>
              </a:solidFill>
              <a:ln w="9525" cap="flat">
                <a:noFill/>
                <a:prstDash val="solid"/>
                <a:miter lim="800000"/>
              </a:ln>
            </p:spPr>
            <p:txBody>
              <a:bodyPr lIns="121882" tIns="60941" rIns="121882" bIns="60941"/>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eaLnBrk="1" hangingPunct="1"/>
                <a:endParaRPr lang="zh-CN" altLang="zh-CN" sz="1800">
                  <a:solidFill>
                    <a:schemeClr val="tx1"/>
                  </a:solidFill>
                  <a:latin typeface="微软雅黑" panose="020B0503020204020204" charset="-122"/>
                  <a:ea typeface="微软雅黑" panose="020B0503020204020204" charset="-122"/>
                </a:endParaRPr>
              </a:p>
            </p:txBody>
          </p:sp>
        </p:grpSp>
        <p:grpSp>
          <p:nvGrpSpPr>
            <p:cNvPr id="48" name="Group 44"/>
            <p:cNvGrpSpPr/>
            <p:nvPr/>
          </p:nvGrpSpPr>
          <p:grpSpPr>
            <a:xfrm>
              <a:off x="6741163" y="1918039"/>
              <a:ext cx="466477" cy="452289"/>
              <a:chOff x="4411266" y="2303265"/>
              <a:chExt cx="325040" cy="315154"/>
            </a:xfrm>
            <a:solidFill>
              <a:schemeClr val="bg1"/>
            </a:solidFill>
          </p:grpSpPr>
          <p:sp>
            <p:nvSpPr>
              <p:cNvPr id="49" name="Freeform 28"/>
              <p:cNvSpPr/>
              <p:nvPr/>
            </p:nvSpPr>
            <p:spPr bwMode="auto">
              <a:xfrm>
                <a:off x="4411266" y="2336007"/>
                <a:ext cx="291108" cy="282412"/>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grpFill/>
              <a:ln>
                <a:noFill/>
              </a:ln>
            </p:spPr>
            <p:txBody>
              <a:bodyPr lIns="0" tIns="0" rIns="0" bIns="0"/>
              <a:lstStyle/>
              <a:p>
                <a:pPr defTabSz="685165">
                  <a:defRPr/>
                </a:pPr>
                <a:endParaRPr lang="en-US" sz="1800">
                  <a:solidFill>
                    <a:schemeClr val="tx1"/>
                  </a:solidFill>
                  <a:latin typeface="微软雅黑" panose="020B0503020204020204" charset="-122"/>
                  <a:ea typeface="微软雅黑" panose="020B0503020204020204" charset="-122"/>
                </a:endParaRPr>
              </a:p>
            </p:txBody>
          </p:sp>
          <p:sp>
            <p:nvSpPr>
              <p:cNvPr id="50" name="Freeform 30"/>
              <p:cNvSpPr/>
              <p:nvPr/>
            </p:nvSpPr>
            <p:spPr bwMode="auto">
              <a:xfrm>
                <a:off x="4619625" y="2303265"/>
                <a:ext cx="116681" cy="113109"/>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grpFill/>
              <a:ln>
                <a:noFill/>
              </a:ln>
            </p:spPr>
            <p:txBody>
              <a:bodyPr lIns="0" tIns="0" rIns="0" bIns="0"/>
              <a:lstStyle/>
              <a:p>
                <a:pPr defTabSz="685165">
                  <a:defRPr/>
                </a:pPr>
                <a:endParaRPr lang="en-US" sz="1800">
                  <a:solidFill>
                    <a:schemeClr val="tx1"/>
                  </a:solidFill>
                  <a:latin typeface="微软雅黑" panose="020B0503020204020204" charset="-122"/>
                  <a:ea typeface="微软雅黑" panose="020B0503020204020204" charset="-122"/>
                </a:endParaRPr>
              </a:p>
            </p:txBody>
          </p:sp>
        </p:grpSp>
      </p:gr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wipe(down)">
                                      <p:cBhvr>
                                        <p:cTn id="13" dur="500"/>
                                        <p:tgtEl>
                                          <p:spTgt spid="42"/>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par>
                          <p:cTn id="18" fill="hold">
                            <p:stCondLst>
                              <p:cond delay="1500"/>
                            </p:stCondLst>
                            <p:childTnLst>
                              <p:par>
                                <p:cTn id="19" presetID="22" presetClass="entr" presetSubtype="4" fill="hold" nodeType="after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wipe(down)">
                                      <p:cBhvr>
                                        <p:cTn id="21" dur="500"/>
                                        <p:tgtEl>
                                          <p:spTgt spid="45"/>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冷疗的禁忌症与</a:t>
              </a:r>
              <a:r>
                <a:rPr lang="zh-CN" altLang="en-US" sz="1755" b="0">
                  <a:solidFill>
                    <a:srgbClr val="FF7F7F"/>
                  </a:solidFill>
                  <a:latin typeface="微软雅黑" panose="020B0503020204020204" charset="-122"/>
                  <a:ea typeface="微软雅黑" panose="020B0503020204020204" charset="-122"/>
                </a:rPr>
                <a:t>部位</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100" name="文本框 99"/>
          <p:cNvSpPr txBox="1"/>
          <p:nvPr/>
        </p:nvSpPr>
        <p:spPr>
          <a:xfrm>
            <a:off x="3096895" y="556260"/>
            <a:ext cx="2934970" cy="252730"/>
          </a:xfrm>
          <a:prstGeom prst="rect">
            <a:avLst/>
          </a:prstGeom>
          <a:noFill/>
          <a:ln w="9525">
            <a:noFill/>
          </a:ln>
        </p:spPr>
        <p:txBody>
          <a:bodyPr wrap="square">
            <a:spAutoFit/>
          </a:bodyPr>
          <a:p>
            <a:pPr indent="0"/>
            <a:r>
              <a:rPr lang="en-US" sz="1050" b="1">
                <a:latin typeface="宋体" panose="02010600030101010101" pitchFamily="2" charset="-122"/>
              </a:rPr>
              <a:t> </a:t>
            </a:r>
            <a:endParaRPr lang="zh-CN" altLang="en-US" sz="2000"/>
          </a:p>
        </p:txBody>
      </p:sp>
      <p:graphicFrame>
        <p:nvGraphicFramePr>
          <p:cNvPr id="2" name="表格 1"/>
          <p:cNvGraphicFramePr/>
          <p:nvPr>
            <p:custDataLst>
              <p:tags r:id="rId2"/>
            </p:custDataLst>
          </p:nvPr>
        </p:nvGraphicFramePr>
        <p:xfrm>
          <a:off x="692150" y="556895"/>
          <a:ext cx="7734300" cy="3507105"/>
        </p:xfrm>
        <a:graphic>
          <a:graphicData uri="http://schemas.openxmlformats.org/drawingml/2006/table">
            <a:tbl>
              <a:tblPr firstRow="1" bandRow="1">
                <a:tableStyleId>{5940675A-B579-460E-94D1-54222C63F5DA}</a:tableStyleId>
              </a:tblPr>
              <a:tblGrid>
                <a:gridCol w="1979295"/>
                <a:gridCol w="5755005"/>
              </a:tblGrid>
              <a:tr h="373380">
                <a:tc>
                  <a:txBody>
                    <a:bodyPr/>
                    <a:p>
                      <a:pPr indent="0" algn="ctr">
                        <a:buNone/>
                      </a:pPr>
                      <a:r>
                        <a:rPr lang="en-US" sz="1000" b="0">
                          <a:latin typeface="宋体" panose="02010600030101010101" pitchFamily="2" charset="-122"/>
                          <a:cs typeface="宋体" panose="02010600030101010101" pitchFamily="2" charset="-122"/>
                        </a:rPr>
                        <a:t>禁忌症</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BEBEBE"/>
                    </a:solidFill>
                  </a:tcPr>
                </a:tc>
                <a:tc>
                  <a:txBody>
                    <a:bodyPr/>
                    <a:p>
                      <a:pPr indent="0" algn="ctr">
                        <a:buNone/>
                      </a:pPr>
                      <a:r>
                        <a:rPr lang="en-US" sz="1000" b="0">
                          <a:latin typeface="宋体" panose="02010600030101010101" pitchFamily="2" charset="-122"/>
                          <a:cs typeface="宋体" panose="02010600030101010101" pitchFamily="2" charset="-122"/>
                        </a:rPr>
                        <a:t>具体内容</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BEBEBE"/>
                    </a:solidFill>
                  </a:tcPr>
                </a:tc>
              </a:tr>
              <a:tr h="854075">
                <a:tc>
                  <a:txBody>
                    <a:bodyPr/>
                    <a:p>
                      <a:pPr indent="0" algn="ctr">
                        <a:buNone/>
                      </a:pPr>
                      <a:r>
                        <a:rPr lang="en-US" sz="1000" b="0">
                          <a:latin typeface="宋体" panose="02010600030101010101" pitchFamily="2" charset="-122"/>
                          <a:cs typeface="宋体" panose="02010600030101010101" pitchFamily="2" charset="-122"/>
                        </a:rPr>
                        <a:t>血液循环障碍</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cs typeface="宋体" panose="02010600030101010101" pitchFamily="2" charset="-122"/>
                        </a:rPr>
                        <a:t>血液循环障碍常见于大面积的组织受损、全身微循环障碍、休克、周围血管病变、糖尿病、神经病变、动脉硬化、水肿等老年人，因为循环不良，导致组织营养不良，如果用冷疗治疗，就会使血管进一步的收缩，从而加重血液循环障碍，导致局部的组织缺氧缺血，导致变性坏死的出现。 </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41985">
                <a:tc>
                  <a:txBody>
                    <a:bodyPr/>
                    <a:p>
                      <a:pPr indent="0" algn="ctr">
                        <a:buNone/>
                      </a:pPr>
                      <a:r>
                        <a:rPr lang="en-US" sz="1000" b="0">
                          <a:latin typeface="宋体" panose="02010600030101010101" pitchFamily="2" charset="-122"/>
                          <a:cs typeface="宋体" panose="02010600030101010101" pitchFamily="2" charset="-122"/>
                        </a:rPr>
                        <a:t>组织损伤、破裂或有开放性伤口处</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cs typeface="宋体" panose="02010600030101010101" pitchFamily="2" charset="-122"/>
                        </a:rPr>
                        <a:t>因为冷疗可以降低血液的循环，增加组织的损伤，而且又影响伤口的愈合，尤其使大范围的组织损伤，所以禁止用冷疗。</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854075">
                <a:tc>
                  <a:txBody>
                    <a:bodyPr/>
                    <a:p>
                      <a:pPr indent="0" algn="ctr">
                        <a:buNone/>
                      </a:pPr>
                      <a:r>
                        <a:rPr lang="en-US" sz="1000" b="0">
                          <a:latin typeface="宋体" panose="02010600030101010101" pitchFamily="2" charset="-122"/>
                          <a:cs typeface="宋体" panose="02010600030101010101" pitchFamily="2" charset="-122"/>
                        </a:rPr>
                        <a:t>慢性的炎症或者深部化脓病灶</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cs typeface="宋体" panose="02010600030101010101" pitchFamily="2" charset="-122"/>
                        </a:rPr>
                        <a:t>因为冷疗会使局部血流量减少，从而妨碍炎症的吸收。</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83590">
                <a:tc>
                  <a:txBody>
                    <a:bodyPr/>
                    <a:p>
                      <a:pPr indent="0" algn="ctr">
                        <a:buNone/>
                      </a:pPr>
                      <a:r>
                        <a:rPr lang="en-US" sz="1000" b="0">
                          <a:latin typeface="宋体" panose="02010600030101010101" pitchFamily="2" charset="-122"/>
                          <a:cs typeface="宋体" panose="02010600030101010101" pitchFamily="2" charset="-122"/>
                        </a:rPr>
                        <a:t>对冷过敏</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cs typeface="宋体" panose="02010600030101010101" pitchFamily="2" charset="-122"/>
                        </a:rPr>
                        <a:t>对冷过敏老年人使用冷疗可以出现红斑、寻麻疹、关节疼痛、肌肉痉挛等过敏症状。</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冷疗的禁忌症与</a:t>
              </a:r>
              <a:r>
                <a:rPr lang="zh-CN" altLang="en-US" sz="1755" b="0">
                  <a:solidFill>
                    <a:srgbClr val="FF7F7F"/>
                  </a:solidFill>
                  <a:latin typeface="微软雅黑" panose="020B0503020204020204" charset="-122"/>
                  <a:ea typeface="微软雅黑" panose="020B0503020204020204" charset="-122"/>
                </a:rPr>
                <a:t>部位</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100" name="文本框 99"/>
          <p:cNvSpPr txBox="1"/>
          <p:nvPr/>
        </p:nvSpPr>
        <p:spPr>
          <a:xfrm>
            <a:off x="3096895" y="556260"/>
            <a:ext cx="2934970" cy="252730"/>
          </a:xfrm>
          <a:prstGeom prst="rect">
            <a:avLst/>
          </a:prstGeom>
          <a:noFill/>
          <a:ln w="9525">
            <a:noFill/>
          </a:ln>
        </p:spPr>
        <p:txBody>
          <a:bodyPr wrap="square">
            <a:spAutoFit/>
          </a:bodyPr>
          <a:p>
            <a:pPr indent="0"/>
            <a:r>
              <a:rPr lang="en-US" sz="1050" b="1">
                <a:latin typeface="宋体" panose="02010600030101010101" pitchFamily="2" charset="-122"/>
              </a:rPr>
              <a:t> </a:t>
            </a:r>
            <a:endParaRPr lang="zh-CN" altLang="en-US" sz="2000"/>
          </a:p>
        </p:txBody>
      </p:sp>
      <p:graphicFrame>
        <p:nvGraphicFramePr>
          <p:cNvPr id="4" name="表格 3"/>
          <p:cNvGraphicFramePr/>
          <p:nvPr>
            <p:custDataLst>
              <p:tags r:id="rId2"/>
            </p:custDataLst>
          </p:nvPr>
        </p:nvGraphicFramePr>
        <p:xfrm>
          <a:off x="693420" y="724535"/>
          <a:ext cx="7718425" cy="3830320"/>
        </p:xfrm>
        <a:graphic>
          <a:graphicData uri="http://schemas.openxmlformats.org/drawingml/2006/table">
            <a:tbl>
              <a:tblPr firstRow="1" bandRow="1">
                <a:tableStyleId>{5940675A-B579-460E-94D1-54222C63F5DA}</a:tableStyleId>
              </a:tblPr>
              <a:tblGrid>
                <a:gridCol w="2370455"/>
                <a:gridCol w="5347970"/>
              </a:tblGrid>
              <a:tr h="546735">
                <a:tc>
                  <a:txBody>
                    <a:bodyPr/>
                    <a:p>
                      <a:pPr indent="0" algn="ctr">
                        <a:buNone/>
                      </a:pPr>
                      <a:r>
                        <a:rPr lang="en-US" sz="1000" b="0">
                          <a:latin typeface="宋体" panose="02010600030101010101" pitchFamily="2" charset="-122"/>
                          <a:cs typeface="宋体" panose="02010600030101010101" pitchFamily="2" charset="-122"/>
                        </a:rPr>
                        <a:t>禁忌部位</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BEBEBE"/>
                    </a:solidFill>
                  </a:tcPr>
                </a:tc>
                <a:tc>
                  <a:txBody>
                    <a:bodyPr/>
                    <a:p>
                      <a:pPr indent="0" algn="ctr">
                        <a:buNone/>
                      </a:pPr>
                      <a:r>
                        <a:rPr lang="en-US" sz="1000" b="0">
                          <a:latin typeface="宋体" panose="02010600030101010101" pitchFamily="2" charset="-122"/>
                          <a:cs typeface="宋体" panose="02010600030101010101" pitchFamily="2" charset="-122"/>
                        </a:rPr>
                        <a:t>原因</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BEBEBE"/>
                    </a:solidFill>
                  </a:tcPr>
                </a:tc>
              </a:tr>
              <a:tr h="548005">
                <a:tc>
                  <a:txBody>
                    <a:bodyPr/>
                    <a:p>
                      <a:pPr indent="0" algn="ctr">
                        <a:buNone/>
                      </a:pPr>
                      <a:r>
                        <a:rPr lang="en-US" sz="1000" b="0">
                          <a:latin typeface="宋体" panose="02010600030101010101" pitchFamily="2" charset="-122"/>
                          <a:cs typeface="宋体" panose="02010600030101010101" pitchFamily="2" charset="-122"/>
                        </a:rPr>
                        <a:t>枕后、耳廓、阴囊处</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cs typeface="宋体" panose="02010600030101010101" pitchFamily="2" charset="-122"/>
                        </a:rPr>
                        <a:t>用冷疗容易引起冻伤</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6735">
                <a:tc>
                  <a:txBody>
                    <a:bodyPr/>
                    <a:p>
                      <a:pPr indent="0" algn="ctr">
                        <a:buNone/>
                      </a:pPr>
                      <a:r>
                        <a:rPr lang="en-US" sz="1000" b="0">
                          <a:latin typeface="宋体" panose="02010600030101010101" pitchFamily="2" charset="-122"/>
                          <a:cs typeface="宋体" panose="02010600030101010101" pitchFamily="2" charset="-122"/>
                        </a:rPr>
                        <a:t>腹部</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cs typeface="宋体" panose="02010600030101010101" pitchFamily="2" charset="-122"/>
                        </a:rPr>
                        <a:t>用冷疗容易一起腹泻</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094105">
                <a:tc>
                  <a:txBody>
                    <a:bodyPr/>
                    <a:p>
                      <a:pPr indent="0" algn="ctr">
                        <a:buNone/>
                      </a:pPr>
                      <a:r>
                        <a:rPr lang="en-US" sz="1000" b="0">
                          <a:latin typeface="宋体" panose="02010600030101010101" pitchFamily="2" charset="-122"/>
                          <a:cs typeface="宋体" panose="02010600030101010101" pitchFamily="2" charset="-122"/>
                        </a:rPr>
                        <a:t>足底</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cs typeface="宋体" panose="02010600030101010101" pitchFamily="2" charset="-122"/>
                        </a:rPr>
                        <a:t>用冷疗可以导致反射性末梢血管收缩响散热或引起一过性冠状动脉收缩</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094740">
                <a:tc>
                  <a:txBody>
                    <a:bodyPr/>
                    <a:p>
                      <a:pPr indent="0" algn="ctr">
                        <a:buNone/>
                      </a:pPr>
                      <a:r>
                        <a:rPr lang="en-US" sz="1000" b="0">
                          <a:latin typeface="宋体" panose="02010600030101010101" pitchFamily="2" charset="-122"/>
                          <a:cs typeface="宋体" panose="02010600030101010101" pitchFamily="2" charset="-122"/>
                        </a:rPr>
                        <a:t>心前区</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cs typeface="宋体" panose="02010600030101010101" pitchFamily="2" charset="-122"/>
                        </a:rPr>
                        <a:t>用冷疗可以导致反射性心率减慢，心房纤颤或者心室纤颤以及房室传导阻滞。</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2424007" y="2207646"/>
            <a:ext cx="5526405" cy="521970"/>
          </a:xfrm>
          <a:prstGeom prst="rect">
            <a:avLst/>
          </a:prstGeom>
          <a:noFill/>
        </p:spPr>
        <p:txBody>
          <a:bodyPr wrap="none" rtlCol="0">
            <a:spAutoFit/>
          </a:bodyPr>
          <a:lstStyle/>
          <a:p>
            <a:pPr algn="l"/>
            <a:r>
              <a:rPr lang="zh-CN" altLang="en-US" sz="2800" b="1">
                <a:solidFill>
                  <a:srgbClr val="FF7F7F"/>
                </a:solidFill>
                <a:latin typeface="微软雅黑" panose="020B0503020204020204" charset="-122"/>
                <a:ea typeface="微软雅黑" panose="020B0503020204020204" charset="-122"/>
              </a:rPr>
              <a:t>子任务一、使用冰袋为老年人降温</a:t>
            </a:r>
            <a:endParaRPr lang="zh-CN" altLang="en-US" sz="2800" b="1">
              <a:solidFill>
                <a:srgbClr val="FF7F7F"/>
              </a:solidFill>
              <a:latin typeface="微软雅黑" panose="020B0503020204020204" charset="-122"/>
              <a:ea typeface="微软雅黑" panose="020B0503020204020204" charset="-122"/>
            </a:endParaRPr>
          </a:p>
        </p:txBody>
      </p:sp>
      <p:grpSp>
        <p:nvGrpSpPr>
          <p:cNvPr id="4" name="组合 3"/>
          <p:cNvGrpSpPr/>
          <p:nvPr/>
        </p:nvGrpSpPr>
        <p:grpSpPr>
          <a:xfrm>
            <a:off x="3903281" y="1244963"/>
            <a:ext cx="1337863" cy="816800"/>
            <a:chOff x="7304087" y="2314113"/>
            <a:chExt cx="1001487" cy="611434"/>
          </a:xfrm>
        </p:grpSpPr>
        <p:sp>
          <p:nvSpPr>
            <p:cNvPr id="5" name="对角圆角矩形 4"/>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1">
                <a:latin typeface="微软雅黑" panose="020B0503020204020204" charset="-122"/>
                <a:ea typeface="微软雅黑" panose="020B0503020204020204" charset="-122"/>
              </a:endParaRPr>
            </a:p>
          </p:txBody>
        </p:sp>
        <p:pic>
          <p:nvPicPr>
            <p:cNvPr id="6" name="图片 5"/>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pic>
        <p:nvPicPr>
          <p:cNvPr id="8" name="图片 7" descr="852"/>
          <p:cNvPicPr>
            <a:picLocks noChangeAspect="1"/>
          </p:cNvPicPr>
          <p:nvPr/>
        </p:nvPicPr>
        <p:blipFill>
          <a:blip r:embed="rId2"/>
          <a:stretch>
            <a:fillRect/>
          </a:stretch>
        </p:blipFill>
        <p:spPr>
          <a:xfrm>
            <a:off x="2574925" y="810260"/>
            <a:ext cx="981075" cy="88963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5300" fill="hold"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45300" fill="hold" grpId="0" nodeType="withEffect">
                                  <p:stCondLst>
                                    <p:cond delay="7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1+#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7" presetClass="entr" presetSubtype="1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概述</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60" name="TextBox 9"/>
          <p:cNvSpPr>
            <a:spLocks noChangeArrowheads="1"/>
          </p:cNvSpPr>
          <p:nvPr/>
        </p:nvSpPr>
        <p:spPr bwMode="auto">
          <a:xfrm>
            <a:off x="1148080" y="502285"/>
            <a:ext cx="5241290" cy="615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37" tIns="45718" rIns="91437" bIns="45718">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140" b="1" dirty="0">
                <a:solidFill>
                  <a:schemeClr val="tx1"/>
                </a:solidFill>
                <a:latin typeface="微软雅黑" panose="020B0503020204020204" charset="-122"/>
                <a:ea typeface="微软雅黑" panose="020B0503020204020204" charset="-122"/>
                <a:sym typeface="微软雅黑" panose="020B0503020204020204" charset="-122"/>
              </a:rPr>
              <a:t>冰袋有普通冰袋、冰囊，冰袋和冰囊一般用于老年人高烧降温、消炎止痛、牙疼出血、蚊虫叮咬、夏日消暑及运动意外碰伤、扭伤、摔伤、止血化脓等辅</a:t>
            </a:r>
            <a:r>
              <a:rPr lang="zh-CN" altLang="en-US" sz="1140" b="1" dirty="0">
                <a:solidFill>
                  <a:schemeClr val="tx1"/>
                </a:solidFill>
                <a:latin typeface="微软雅黑" panose="020B0503020204020204" charset="-122"/>
                <a:ea typeface="微软雅黑" panose="020B0503020204020204" charset="-122"/>
                <a:sym typeface="微软雅黑" panose="020B0503020204020204" charset="-122"/>
              </a:rPr>
              <a:t>助理疗。</a:t>
            </a:r>
            <a:endParaRPr lang="zh-CN" altLang="en-US" sz="1140" b="1" dirty="0">
              <a:solidFill>
                <a:schemeClr val="tx1"/>
              </a:solidFill>
              <a:latin typeface="微软雅黑" panose="020B0503020204020204" charset="-122"/>
              <a:ea typeface="微软雅黑" panose="020B0503020204020204" charset="-122"/>
              <a:sym typeface="微软雅黑" panose="020B0503020204020204" charset="-122"/>
            </a:endParaRPr>
          </a:p>
        </p:txBody>
      </p:sp>
      <p:pic>
        <p:nvPicPr>
          <p:cNvPr id="383" name="图片 17"/>
          <p:cNvPicPr>
            <a:picLocks noChangeAspect="1" noChangeArrowheads="1"/>
          </p:cNvPicPr>
          <p:nvPr/>
        </p:nvPicPr>
        <p:blipFill>
          <a:blip r:embed="rId2" cstate="print"/>
          <a:srcRect/>
          <a:stretch>
            <a:fillRect/>
          </a:stretch>
        </p:blipFill>
        <p:spPr>
          <a:xfrm>
            <a:off x="1148080" y="1556385"/>
            <a:ext cx="2831465" cy="2030730"/>
          </a:xfrm>
          <a:prstGeom prst="rect">
            <a:avLst/>
          </a:prstGeom>
          <a:noFill/>
          <a:ln w="9525">
            <a:noFill/>
            <a:miter lim="800000"/>
            <a:headEnd/>
            <a:tailEnd/>
          </a:ln>
        </p:spPr>
      </p:pic>
      <p:pic>
        <p:nvPicPr>
          <p:cNvPr id="384" name="图片 18"/>
          <p:cNvPicPr>
            <a:picLocks noChangeAspect="1" noChangeArrowheads="1"/>
          </p:cNvPicPr>
          <p:nvPr/>
        </p:nvPicPr>
        <p:blipFill>
          <a:blip r:embed="rId3" cstate="print"/>
          <a:srcRect/>
          <a:stretch>
            <a:fillRect/>
          </a:stretch>
        </p:blipFill>
        <p:spPr>
          <a:xfrm>
            <a:off x="5012055" y="2110740"/>
            <a:ext cx="3176905" cy="2073275"/>
          </a:xfrm>
          <a:prstGeom prst="rect">
            <a:avLst/>
          </a:prstGeom>
          <a:noFill/>
          <a:ln w="9525">
            <a:noFill/>
            <a:miter lim="800000"/>
            <a:headEnd/>
            <a:tailEnd/>
          </a:ln>
        </p:spPr>
      </p:pic>
      <p:sp>
        <p:nvSpPr>
          <p:cNvPr id="2" name="文本框 1"/>
          <p:cNvSpPr txBox="1"/>
          <p:nvPr/>
        </p:nvSpPr>
        <p:spPr>
          <a:xfrm>
            <a:off x="4173220" y="2823210"/>
            <a:ext cx="640080" cy="368300"/>
          </a:xfrm>
          <a:prstGeom prst="rect">
            <a:avLst/>
          </a:prstGeom>
          <a:noFill/>
        </p:spPr>
        <p:txBody>
          <a:bodyPr wrap="none" rtlCol="0">
            <a:spAutoFit/>
          </a:bodyPr>
          <a:p>
            <a:r>
              <a:rPr lang="zh-CN" altLang="en-US"/>
              <a:t>冰囊</a:t>
            </a:r>
            <a:endParaRPr lang="zh-CN" altLang="en-US"/>
          </a:p>
        </p:txBody>
      </p:sp>
      <p:sp>
        <p:nvSpPr>
          <p:cNvPr id="3" name="文本框 2"/>
          <p:cNvSpPr txBox="1"/>
          <p:nvPr/>
        </p:nvSpPr>
        <p:spPr>
          <a:xfrm>
            <a:off x="6744970" y="4436745"/>
            <a:ext cx="640080" cy="368300"/>
          </a:xfrm>
          <a:prstGeom prst="rect">
            <a:avLst/>
          </a:prstGeom>
          <a:noFill/>
        </p:spPr>
        <p:txBody>
          <a:bodyPr wrap="none" rtlCol="0">
            <a:spAutoFit/>
          </a:bodyPr>
          <a:p>
            <a:r>
              <a:rPr lang="zh-CN" altLang="en-US"/>
              <a:t>冰袋</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60"/>
                                        </p:tgtEl>
                                        <p:attrNameLst>
                                          <p:attrName>style.visibility</p:attrName>
                                        </p:attrNameLst>
                                      </p:cBhvr>
                                      <p:to>
                                        <p:strVal val="visible"/>
                                      </p:to>
                                    </p:set>
                                    <p:animEffect>
                                      <p:cBhvr>
                                        <p:cTn id="1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冰袋适应</a:t>
              </a:r>
              <a:r>
                <a:rPr lang="zh-CN" altLang="en-US" sz="1755" b="0">
                  <a:solidFill>
                    <a:srgbClr val="FF7F7F"/>
                  </a:solidFill>
                  <a:latin typeface="微软雅黑" panose="020B0503020204020204" charset="-122"/>
                  <a:ea typeface="微软雅黑" panose="020B0503020204020204" charset="-122"/>
                </a:rPr>
                <a:t>症</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100" name="文本框 99"/>
          <p:cNvSpPr txBox="1"/>
          <p:nvPr/>
        </p:nvSpPr>
        <p:spPr>
          <a:xfrm>
            <a:off x="1567815" y="433705"/>
            <a:ext cx="5080000" cy="252730"/>
          </a:xfrm>
          <a:prstGeom prst="rect">
            <a:avLst/>
          </a:prstGeom>
          <a:noFill/>
          <a:ln w="9525">
            <a:noFill/>
          </a:ln>
        </p:spPr>
        <p:txBody>
          <a:bodyPr>
            <a:spAutoFit/>
          </a:bodyPr>
          <a:p>
            <a:pPr indent="0" algn="ctr"/>
            <a:r>
              <a:rPr lang="zh-CN" sz="1050" b="1">
                <a:cs typeface="宋体" panose="02010600030101010101" pitchFamily="2" charset="-122"/>
              </a:rPr>
              <a:t>冰袋的适应症</a:t>
            </a:r>
            <a:endParaRPr lang="zh-CN" altLang="en-US"/>
          </a:p>
        </p:txBody>
      </p:sp>
      <p:graphicFrame>
        <p:nvGraphicFramePr>
          <p:cNvPr id="37" name="表格 36"/>
          <p:cNvGraphicFramePr/>
          <p:nvPr>
            <p:custDataLst>
              <p:tags r:id="rId2"/>
            </p:custDataLst>
          </p:nvPr>
        </p:nvGraphicFramePr>
        <p:xfrm>
          <a:off x="692785" y="795655"/>
          <a:ext cx="7050405" cy="3427095"/>
        </p:xfrm>
        <a:graphic>
          <a:graphicData uri="http://schemas.openxmlformats.org/drawingml/2006/table">
            <a:tbl>
              <a:tblPr firstRow="1" bandRow="1">
                <a:tableStyleId>{5940675A-B579-460E-94D1-54222C63F5DA}</a:tableStyleId>
              </a:tblPr>
              <a:tblGrid>
                <a:gridCol w="839470"/>
                <a:gridCol w="6210935"/>
              </a:tblGrid>
              <a:tr h="324485">
                <a:tc>
                  <a:txBody>
                    <a:bodyPr/>
                    <a:p>
                      <a:pPr indent="0" algn="ctr">
                        <a:buNone/>
                      </a:pPr>
                      <a:r>
                        <a:rPr lang="en-US" sz="1000" b="0">
                          <a:latin typeface="宋体" panose="02010600030101010101" pitchFamily="2" charset="-122"/>
                          <a:cs typeface="宋体" panose="02010600030101010101" pitchFamily="2" charset="-122"/>
                        </a:rPr>
                        <a:t>目的</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BEBEBE"/>
                    </a:solidFill>
                  </a:tcPr>
                </a:tc>
                <a:tc>
                  <a:txBody>
                    <a:bodyPr/>
                    <a:p>
                      <a:pPr indent="0" algn="ctr">
                        <a:buNone/>
                      </a:pPr>
                      <a:r>
                        <a:rPr lang="en-US" sz="1000" b="0">
                          <a:latin typeface="宋体" panose="02010600030101010101" pitchFamily="2" charset="-122"/>
                          <a:cs typeface="宋体" panose="02010600030101010101" pitchFamily="2" charset="-122"/>
                        </a:rPr>
                        <a:t>内容</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BEBEBE"/>
                    </a:solidFill>
                  </a:tcPr>
                </a:tc>
              </a:tr>
              <a:tr h="1031875">
                <a:tc>
                  <a:txBody>
                    <a:bodyPr/>
                    <a:p>
                      <a:pPr indent="0" algn="ctr">
                        <a:buNone/>
                      </a:pPr>
                      <a:r>
                        <a:rPr lang="en-US" sz="1000" b="0">
                          <a:latin typeface="宋体" panose="02010600030101010101" pitchFamily="2" charset="-122"/>
                          <a:cs typeface="宋体" panose="02010600030101010101" pitchFamily="2" charset="-122"/>
                        </a:rPr>
                        <a:t>消肿</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sz="1000" b="0">
                        <a:solidFill>
                          <a:srgbClr val="000000"/>
                        </a:solidFill>
                        <a:latin typeface="宋体" panose="02010600030101010101" pitchFamily="2" charset="-122"/>
                        <a:cs typeface="宋体" panose="02010600030101010101" pitchFamily="2" charset="-122"/>
                      </a:endParaRPr>
                    </a:p>
                    <a:p>
                      <a:pPr indent="0">
                        <a:buNone/>
                      </a:pPr>
                      <a:r>
                        <a:rPr lang="en-US" sz="1000" b="0">
                          <a:solidFill>
                            <a:srgbClr val="000000"/>
                          </a:solidFill>
                          <a:latin typeface="宋体" panose="02010600030101010101" pitchFamily="2" charset="-122"/>
                          <a:cs typeface="宋体" panose="02010600030101010101" pitchFamily="2" charset="-122"/>
                        </a:rPr>
                        <a:t>扭伤或挫伤后，由于小血管破裂，血液渗入周围组织而出现肿胀，肿胀压迫神经末梢还带来疼痛。而冷敷使血管收缩以阻断这一。待冷敷停止后，血液恢复正常时，受损部分机体已进行了修补及产生凝血，因而减轻了局部发青及肿胀。2－3天后再进行，以促进瘀血的吸收，这是扭伤的最佳处理方法。</a:t>
                      </a:r>
                      <a:endParaRPr lang="en-US" altLang="en-US" sz="1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74065">
                <a:tc>
                  <a:txBody>
                    <a:bodyPr/>
                    <a:p>
                      <a:pPr indent="0" algn="ctr">
                        <a:buNone/>
                      </a:pPr>
                      <a:r>
                        <a:rPr lang="en-US" sz="1000" b="0">
                          <a:latin typeface="宋体" panose="02010600030101010101" pitchFamily="2" charset="-122"/>
                          <a:cs typeface="宋体" panose="02010600030101010101" pitchFamily="2" charset="-122"/>
                        </a:rPr>
                        <a:t>止血</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sz="1000" b="0">
                        <a:solidFill>
                          <a:srgbClr val="000000"/>
                        </a:solidFill>
                        <a:latin typeface="宋体" panose="02010600030101010101" pitchFamily="2" charset="-122"/>
                        <a:cs typeface="宋体" panose="02010600030101010101" pitchFamily="2" charset="-122"/>
                      </a:endParaRPr>
                    </a:p>
                    <a:p>
                      <a:pPr indent="0">
                        <a:buNone/>
                      </a:pPr>
                      <a:r>
                        <a:rPr lang="en-US" sz="1000" b="0">
                          <a:solidFill>
                            <a:srgbClr val="000000"/>
                          </a:solidFill>
                          <a:latin typeface="宋体" panose="02010600030101010101" pitchFamily="2" charset="-122"/>
                          <a:cs typeface="宋体" panose="02010600030101010101" pitchFamily="2" charset="-122"/>
                        </a:rPr>
                        <a:t>寒冷致使血管收缩，而起到止血作用。在止消化道止血出血时，间断喝些冰水，疗效远胜于一般止血药。又如外伤血肿，立即局部冰敷，可止血防止血肿进一步扩大。</a:t>
                      </a:r>
                      <a:endParaRPr lang="en-US" altLang="en-US" sz="1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48970">
                <a:tc>
                  <a:txBody>
                    <a:bodyPr/>
                    <a:p>
                      <a:pPr indent="0" algn="ctr">
                        <a:buNone/>
                      </a:pPr>
                      <a:r>
                        <a:rPr lang="en-US" sz="1000" b="0">
                          <a:latin typeface="宋体" panose="02010600030101010101" pitchFamily="2" charset="-122"/>
                          <a:cs typeface="宋体" panose="02010600030101010101" pitchFamily="2" charset="-122"/>
                        </a:rPr>
                        <a:t>降温</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sz="1000" b="0">
                        <a:solidFill>
                          <a:srgbClr val="000000"/>
                        </a:solidFill>
                        <a:latin typeface="宋体" panose="02010600030101010101" pitchFamily="2" charset="-122"/>
                        <a:cs typeface="宋体" panose="02010600030101010101" pitchFamily="2" charset="-122"/>
                      </a:endParaRPr>
                    </a:p>
                    <a:p>
                      <a:pPr indent="0">
                        <a:buNone/>
                      </a:pPr>
                      <a:r>
                        <a:rPr lang="en-US" sz="1000" b="0">
                          <a:solidFill>
                            <a:srgbClr val="000000"/>
                          </a:solidFill>
                          <a:latin typeface="宋体" panose="02010600030101010101" pitchFamily="2" charset="-122"/>
                          <a:cs typeface="宋体" panose="02010600030101010101" pitchFamily="2" charset="-122"/>
                        </a:rPr>
                        <a:t>冷可带走热量。遇到高热，一般药无效时，多求助于全身冷敷，其主要部位是头部、颈部、腋部、大腿根部、　窝部等有大血管的部位。</a:t>
                      </a:r>
                      <a:endParaRPr lang="en-US" altLang="en-US" sz="1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47700">
                <a:tc>
                  <a:txBody>
                    <a:bodyPr/>
                    <a:p>
                      <a:pPr indent="0" algn="ctr">
                        <a:buNone/>
                      </a:pPr>
                      <a:r>
                        <a:rPr lang="en-US" sz="1000" b="0">
                          <a:latin typeface="宋体" panose="02010600030101010101" pitchFamily="2" charset="-122"/>
                          <a:cs typeface="宋体" panose="02010600030101010101" pitchFamily="2" charset="-122"/>
                        </a:rPr>
                        <a:t>减轻疼痛</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sz="1000" b="0">
                        <a:solidFill>
                          <a:srgbClr val="000000"/>
                        </a:solidFill>
                        <a:latin typeface="宋体" panose="02010600030101010101" pitchFamily="2" charset="-122"/>
                        <a:cs typeface="宋体" panose="02010600030101010101" pitchFamily="2" charset="-122"/>
                      </a:endParaRPr>
                    </a:p>
                    <a:p>
                      <a:pPr indent="0">
                        <a:buNone/>
                      </a:pPr>
                      <a:r>
                        <a:rPr lang="en-US" sz="1000" b="0">
                          <a:solidFill>
                            <a:srgbClr val="000000"/>
                          </a:solidFill>
                          <a:latin typeface="宋体" panose="02010600030101010101" pitchFamily="2" charset="-122"/>
                          <a:cs typeface="宋体" panose="02010600030101010101" pitchFamily="2" charset="-122"/>
                        </a:rPr>
                        <a:t>冰袋冷敷可使毛细血管收缩，减轻局部充血，可使神经末梢的敏感性降低而减轻疼痛，可减少局部血流，防止炎症和扩散。</a:t>
                      </a:r>
                      <a:endParaRPr lang="en-US" altLang="en-US" sz="1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38" name="文本框 37"/>
          <p:cNvSpPr txBox="1"/>
          <p:nvPr/>
        </p:nvSpPr>
        <p:spPr>
          <a:xfrm>
            <a:off x="2032000" y="3405505"/>
            <a:ext cx="5080000" cy="414020"/>
          </a:xfrm>
          <a:prstGeom prst="rect">
            <a:avLst/>
          </a:prstGeom>
          <a:noFill/>
          <a:ln w="9525">
            <a:noFill/>
          </a:ln>
        </p:spPr>
        <p:txBody>
          <a:bodyPr>
            <a:spAutoFit/>
          </a:bodyPr>
          <a:p>
            <a:pPr marL="0" indent="0" algn="l"/>
            <a:r>
              <a:rPr lang="en-US" sz="1050" b="0">
                <a:solidFill>
                  <a:srgbClr val="333333"/>
                </a:solidFill>
                <a:latin typeface="宋体" panose="02010600030101010101" pitchFamily="2" charset="-122"/>
              </a:rPr>
              <a:t> </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冰袋</a:t>
              </a:r>
              <a:r>
                <a:rPr lang="zh-CN" altLang="en-US" sz="1755" b="0">
                  <a:solidFill>
                    <a:srgbClr val="FF7F7F"/>
                  </a:solidFill>
                  <a:latin typeface="微软雅黑" panose="020B0503020204020204" charset="-122"/>
                  <a:ea typeface="微软雅黑" panose="020B0503020204020204" charset="-122"/>
                </a:rPr>
                <a:t>禁忌症</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100" name="文本框 99"/>
          <p:cNvSpPr txBox="1"/>
          <p:nvPr/>
        </p:nvSpPr>
        <p:spPr>
          <a:xfrm>
            <a:off x="802005" y="836930"/>
            <a:ext cx="7731760" cy="1568450"/>
          </a:xfrm>
          <a:prstGeom prst="rect">
            <a:avLst/>
          </a:prstGeom>
          <a:noFill/>
          <a:ln w="9525">
            <a:noFill/>
          </a:ln>
        </p:spPr>
        <p:txBody>
          <a:bodyPr wrap="square">
            <a:spAutoFit/>
          </a:bodyPr>
          <a:p>
            <a:pPr indent="0" algn="l"/>
            <a:r>
              <a:rPr lang="zh-CN" sz="2400">
                <a:cs typeface="宋体" panose="02010600030101010101" pitchFamily="2" charset="-122"/>
              </a:rPr>
              <a:t>1.年老体弱、虚寒证、妇女妊娠、经期等</a:t>
            </a:r>
            <a:r>
              <a:rPr lang="en-US" altLang="zh-CN" sz="2400">
                <a:cs typeface="宋体" panose="02010600030101010101" pitchFamily="2" charset="-122"/>
              </a:rPr>
              <a:t>  </a:t>
            </a:r>
            <a:r>
              <a:rPr lang="zh-CN" sz="2400">
                <a:cs typeface="宋体" panose="02010600030101010101" pitchFamily="2" charset="-122"/>
              </a:rPr>
              <a:t>不宜冰敷。</a:t>
            </a:r>
            <a:endParaRPr lang="zh-CN" sz="2400">
              <a:cs typeface="宋体" panose="02010600030101010101" pitchFamily="2" charset="-122"/>
            </a:endParaRPr>
          </a:p>
          <a:p>
            <a:pPr indent="0" algn="l"/>
            <a:r>
              <a:rPr lang="zh-CN" sz="2400">
                <a:cs typeface="宋体" panose="02010600030101010101" pitchFamily="2" charset="-122"/>
              </a:rPr>
              <a:t>2.外伤破损、劳累、炎症后期、心脏疾患、水肿病人不宜冰敷。</a:t>
            </a:r>
            <a:endParaRPr lang="zh-CN" sz="2400">
              <a:cs typeface="宋体" panose="02010600030101010101" pitchFamily="2" charset="-122"/>
            </a:endParaRPr>
          </a:p>
          <a:p>
            <a:pPr indent="0" algn="l"/>
            <a:r>
              <a:rPr lang="zh-CN" sz="2400">
                <a:cs typeface="宋体" panose="02010600030101010101" pitchFamily="2" charset="-122"/>
              </a:rPr>
              <a:t>3.禁用部位为耳后、腹部、阴囊及足底处、心前区。</a:t>
            </a:r>
            <a:endParaRPr lang="zh-CN" sz="2400">
              <a:cs typeface="宋体" panose="02010600030101010101" pitchFamily="2" charset="-122"/>
            </a:endParaRPr>
          </a:p>
        </p:txBody>
      </p:sp>
      <p:sp>
        <p:nvSpPr>
          <p:cNvPr id="38" name="文本框 37"/>
          <p:cNvSpPr txBox="1"/>
          <p:nvPr/>
        </p:nvSpPr>
        <p:spPr>
          <a:xfrm>
            <a:off x="2032000" y="3405505"/>
            <a:ext cx="5080000" cy="414020"/>
          </a:xfrm>
          <a:prstGeom prst="rect">
            <a:avLst/>
          </a:prstGeom>
          <a:noFill/>
          <a:ln w="9525">
            <a:noFill/>
          </a:ln>
        </p:spPr>
        <p:txBody>
          <a:bodyPr>
            <a:spAutoFit/>
          </a:bodyPr>
          <a:p>
            <a:pPr marL="0" indent="0" algn="l"/>
            <a:r>
              <a:rPr lang="en-US" sz="1050" b="0">
                <a:solidFill>
                  <a:srgbClr val="333333"/>
                </a:solidFill>
                <a:latin typeface="宋体" panose="02010600030101010101" pitchFamily="2" charset="-122"/>
              </a:rPr>
              <a:t> </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32267" y="82814"/>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使用冰袋为老年人降温操作</a:t>
              </a:r>
              <a:r>
                <a:rPr lang="zh-CN" altLang="en-US" sz="1755" b="0">
                  <a:solidFill>
                    <a:srgbClr val="FF7F7F"/>
                  </a:solidFill>
                  <a:latin typeface="微软雅黑" panose="020B0503020204020204" charset="-122"/>
                  <a:ea typeface="微软雅黑" panose="020B0503020204020204" charset="-122"/>
                </a:rPr>
                <a:t>流程</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58" name="矩形 57"/>
          <p:cNvSpPr/>
          <p:nvPr/>
        </p:nvSpPr>
        <p:spPr>
          <a:xfrm>
            <a:off x="1148080" y="2701925"/>
            <a:ext cx="6160770" cy="204470"/>
          </a:xfrm>
          <a:prstGeom prst="rect">
            <a:avLst/>
          </a:prstGeom>
        </p:spPr>
        <p:txBody>
          <a:bodyPr wrap="square">
            <a:spAutoFit/>
          </a:bodyPr>
          <a:lstStyle/>
          <a:p>
            <a:r>
              <a:rPr sz="740" dirty="0">
                <a:solidFill>
                  <a:schemeClr val="tx1">
                    <a:lumMod val="50000"/>
                    <a:lumOff val="50000"/>
                  </a:schemeClr>
                </a:solidFill>
                <a:latin typeface="微软雅黑" panose="020B0503020204020204" charset="-122"/>
                <a:ea typeface="微软雅黑" panose="020B0503020204020204" charset="-122"/>
                <a:cs typeface="+mn-ea"/>
              </a:rPr>
              <a:t>请在此粘贴或者输入您的文字内容请在此粘贴或者输入您的文字内容请在此粘贴或者输入您的文字内容</a:t>
            </a:r>
            <a:endParaRPr sz="740" dirty="0">
              <a:solidFill>
                <a:schemeClr val="tx1">
                  <a:lumMod val="50000"/>
                  <a:lumOff val="50000"/>
                </a:schemeClr>
              </a:solidFill>
              <a:latin typeface="微软雅黑" panose="020B0503020204020204" charset="-122"/>
              <a:ea typeface="微软雅黑" panose="020B0503020204020204" charset="-122"/>
              <a:cs typeface="+mn-ea"/>
            </a:endParaRPr>
          </a:p>
        </p:txBody>
      </p:sp>
      <p:graphicFrame>
        <p:nvGraphicFramePr>
          <p:cNvPr id="2" name="对象 1"/>
          <p:cNvGraphicFramePr>
            <a:graphicFrameLocks noChangeAspect="1"/>
          </p:cNvGraphicFramePr>
          <p:nvPr/>
        </p:nvGraphicFramePr>
        <p:xfrm>
          <a:off x="533400" y="401320"/>
          <a:ext cx="7838440" cy="5048250"/>
        </p:xfrm>
        <a:graphic>
          <a:graphicData uri="http://schemas.openxmlformats.org/presentationml/2006/ole">
            <mc:AlternateContent xmlns:mc="http://schemas.openxmlformats.org/markup-compatibility/2006">
              <mc:Choice xmlns:v="urn:schemas-microsoft-com:vml" Requires="v">
                <p:oleObj spid="_x0000_s4" name="" r:id="rId2" imgW="7517765" imgH="10274300" progId="Word.Document.8">
                  <p:embed/>
                </p:oleObj>
              </mc:Choice>
              <mc:Fallback>
                <p:oleObj name="" r:id="rId2" imgW="7517765" imgH="10274300" progId="Word.Document.8">
                  <p:embed/>
                  <p:pic>
                    <p:nvPicPr>
                      <p:cNvPr id="0" name="图片 3"/>
                      <p:cNvPicPr/>
                      <p:nvPr/>
                    </p:nvPicPr>
                    <p:blipFill>
                      <a:blip r:embed="rId3"/>
                      <a:stretch>
                        <a:fillRect/>
                      </a:stretch>
                    </p:blipFill>
                    <p:spPr>
                      <a:xfrm>
                        <a:off x="533400" y="401320"/>
                        <a:ext cx="7838440" cy="5048250"/>
                      </a:xfrm>
                      <a:prstGeom prst="rect">
                        <a:avLst/>
                      </a:prstGeom>
                      <a:noFill/>
                      <a:ln w="38100">
                        <a:noFill/>
                        <a:miter/>
                      </a:ln>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2424007" y="2207646"/>
            <a:ext cx="4153535" cy="460375"/>
          </a:xfrm>
          <a:prstGeom prst="rect">
            <a:avLst/>
          </a:prstGeom>
          <a:noFill/>
        </p:spPr>
        <p:txBody>
          <a:bodyPr wrap="none" rtlCol="0">
            <a:spAutoFit/>
          </a:bodyPr>
          <a:lstStyle/>
          <a:p>
            <a:pPr algn="l"/>
            <a:r>
              <a:rPr lang="zh-CN" altLang="en-US" sz="2400" b="1">
                <a:solidFill>
                  <a:srgbClr val="FF7F7F"/>
                </a:solidFill>
                <a:latin typeface="微软雅黑" panose="020B0503020204020204" charset="-122"/>
                <a:ea typeface="微软雅黑" panose="020B0503020204020204" charset="-122"/>
              </a:rPr>
              <a:t>子任务二：为老人使用冷湿敷</a:t>
            </a:r>
            <a:endParaRPr lang="zh-CN" altLang="en-US" sz="2400" b="1">
              <a:solidFill>
                <a:srgbClr val="FF7F7F"/>
              </a:solidFill>
              <a:latin typeface="微软雅黑" panose="020B0503020204020204" charset="-122"/>
              <a:ea typeface="微软雅黑" panose="020B0503020204020204" charset="-122"/>
            </a:endParaRPr>
          </a:p>
        </p:txBody>
      </p:sp>
      <p:grpSp>
        <p:nvGrpSpPr>
          <p:cNvPr id="4" name="组合 3"/>
          <p:cNvGrpSpPr/>
          <p:nvPr/>
        </p:nvGrpSpPr>
        <p:grpSpPr>
          <a:xfrm>
            <a:off x="3903281" y="1244963"/>
            <a:ext cx="1337863" cy="816800"/>
            <a:chOff x="7304087" y="2314113"/>
            <a:chExt cx="1001487" cy="611434"/>
          </a:xfrm>
        </p:grpSpPr>
        <p:sp>
          <p:nvSpPr>
            <p:cNvPr id="5" name="对角圆角矩形 4"/>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1">
                <a:latin typeface="微软雅黑" panose="020B0503020204020204" charset="-122"/>
                <a:ea typeface="微软雅黑" panose="020B0503020204020204" charset="-122"/>
              </a:endParaRPr>
            </a:p>
          </p:txBody>
        </p:sp>
        <p:pic>
          <p:nvPicPr>
            <p:cNvPr id="6" name="图片 5"/>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pic>
        <p:nvPicPr>
          <p:cNvPr id="8" name="图片 7" descr="852"/>
          <p:cNvPicPr>
            <a:picLocks noChangeAspect="1"/>
          </p:cNvPicPr>
          <p:nvPr/>
        </p:nvPicPr>
        <p:blipFill>
          <a:blip r:embed="rId2"/>
          <a:stretch>
            <a:fillRect/>
          </a:stretch>
        </p:blipFill>
        <p:spPr>
          <a:xfrm>
            <a:off x="2574925" y="810260"/>
            <a:ext cx="981075" cy="88963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5300" fill="hold"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45300" fill="hold" grpId="0" nodeType="withEffect">
                                  <p:stCondLst>
                                    <p:cond delay="7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1+#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7" presetClass="entr" presetSubtype="1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1405467" y="2116841"/>
            <a:ext cx="7053580" cy="922020"/>
          </a:xfrm>
          <a:prstGeom prst="rect">
            <a:avLst/>
          </a:prstGeom>
          <a:noFill/>
        </p:spPr>
        <p:txBody>
          <a:bodyPr wrap="none" rtlCol="0">
            <a:spAutoFit/>
          </a:bodyPr>
          <a:lstStyle/>
          <a:p>
            <a:pPr algn="l"/>
            <a:r>
              <a:rPr lang="zh-CN" altLang="en-US" sz="5400" b="1">
                <a:solidFill>
                  <a:srgbClr val="FF7F7F"/>
                </a:solidFill>
                <a:latin typeface="微软雅黑" panose="020B0503020204020204" charset="-122"/>
                <a:ea typeface="微软雅黑" panose="020B0503020204020204" charset="-122"/>
              </a:rPr>
              <a:t>老年人冷热疗法的</a:t>
            </a:r>
            <a:r>
              <a:rPr lang="zh-CN" altLang="en-US" sz="5400" b="1">
                <a:solidFill>
                  <a:srgbClr val="FF7F7F"/>
                </a:solidFill>
                <a:latin typeface="微软雅黑" panose="020B0503020204020204" charset="-122"/>
                <a:ea typeface="微软雅黑" panose="020B0503020204020204" charset="-122"/>
              </a:rPr>
              <a:t>应用</a:t>
            </a:r>
            <a:endParaRPr lang="zh-CN" altLang="en-US" sz="5400" b="1">
              <a:solidFill>
                <a:srgbClr val="FF7F7F"/>
              </a:solidFill>
              <a:latin typeface="微软雅黑" panose="020B0503020204020204" charset="-122"/>
              <a:ea typeface="微软雅黑" panose="020B0503020204020204" charset="-122"/>
            </a:endParaRPr>
          </a:p>
        </p:txBody>
      </p:sp>
      <p:grpSp>
        <p:nvGrpSpPr>
          <p:cNvPr id="4" name="组合 3"/>
          <p:cNvGrpSpPr/>
          <p:nvPr/>
        </p:nvGrpSpPr>
        <p:grpSpPr>
          <a:xfrm>
            <a:off x="3903281" y="1244963"/>
            <a:ext cx="1337863" cy="816800"/>
            <a:chOff x="7304087" y="2314113"/>
            <a:chExt cx="1001487" cy="611434"/>
          </a:xfrm>
        </p:grpSpPr>
        <p:sp>
          <p:nvSpPr>
            <p:cNvPr id="5" name="对角圆角矩形 4"/>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1">
                <a:latin typeface="微软雅黑" panose="020B0503020204020204" charset="-122"/>
                <a:ea typeface="微软雅黑" panose="020B0503020204020204" charset="-122"/>
              </a:endParaRPr>
            </a:p>
          </p:txBody>
        </p:sp>
        <p:pic>
          <p:nvPicPr>
            <p:cNvPr id="6" name="图片 5"/>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pic>
        <p:nvPicPr>
          <p:cNvPr id="8" name="图片 7" descr="852"/>
          <p:cNvPicPr>
            <a:picLocks noChangeAspect="1"/>
          </p:cNvPicPr>
          <p:nvPr/>
        </p:nvPicPr>
        <p:blipFill>
          <a:blip r:embed="rId2"/>
          <a:stretch>
            <a:fillRect/>
          </a:stretch>
        </p:blipFill>
        <p:spPr>
          <a:xfrm>
            <a:off x="2564765" y="810260"/>
            <a:ext cx="981075" cy="88963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5300" fill="hold"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45300" fill="hold" grpId="0" nodeType="withEffect">
                                  <p:stCondLst>
                                    <p:cond delay="7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1+#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7" presetClass="entr" presetSubtype="1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冷湿敷的</a:t>
              </a:r>
              <a:r>
                <a:rPr lang="zh-CN" altLang="en-US" sz="1755" b="0">
                  <a:solidFill>
                    <a:srgbClr val="FF7F7F"/>
                  </a:solidFill>
                  <a:latin typeface="微软雅黑" panose="020B0503020204020204" charset="-122"/>
                  <a:ea typeface="微软雅黑" panose="020B0503020204020204" charset="-122"/>
                </a:rPr>
                <a:t>作用</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矩形 1"/>
          <p:cNvSpPr/>
          <p:nvPr/>
        </p:nvSpPr>
        <p:spPr>
          <a:xfrm>
            <a:off x="692785" y="955675"/>
            <a:ext cx="7237730" cy="1630045"/>
          </a:xfrm>
          <a:prstGeom prst="rect">
            <a:avLst/>
          </a:prstGeom>
        </p:spPr>
        <p:txBody>
          <a:bodyPr wrap="square">
            <a:spAutoFit/>
          </a:bodyPr>
          <a:lstStyle/>
          <a:p>
            <a:r>
              <a:rPr lang="en-US" sz="2000" dirty="0">
                <a:solidFill>
                  <a:schemeClr val="tx1">
                    <a:lumMod val="50000"/>
                    <a:lumOff val="50000"/>
                  </a:schemeClr>
                </a:solidFill>
                <a:latin typeface="微软雅黑" panose="020B0503020204020204" charset="-122"/>
                <a:ea typeface="微软雅黑" panose="020B0503020204020204" charset="-122"/>
                <a:cs typeface="+mn-ea"/>
              </a:rPr>
              <a:t>    </a:t>
            </a:r>
            <a:r>
              <a:rPr sz="2000" dirty="0">
                <a:solidFill>
                  <a:schemeClr val="tx1">
                    <a:lumMod val="50000"/>
                    <a:lumOff val="50000"/>
                  </a:schemeClr>
                </a:solidFill>
                <a:latin typeface="微软雅黑" panose="020B0503020204020204" charset="-122"/>
                <a:ea typeface="微软雅黑" panose="020B0503020204020204" charset="-122"/>
                <a:cs typeface="+mn-ea"/>
              </a:rPr>
              <a:t>冷湿敷就是将毛巾放入混有冰块的冷水中完全浸湿透，然后拧取多余的水，再将毛巾敷于患处的一种治疗方法。人体在受伤后难免不会留下创面，而通过冷湿敷可以使有渗出液的创面渗液减轻，在减轻的过程中也起到了清除创面分泌物及痂皮，而且溶液内含有抗菌、消炎、止痛、止血的作用。</a:t>
            </a:r>
            <a:endParaRPr sz="2000" dirty="0">
              <a:solidFill>
                <a:schemeClr val="tx1">
                  <a:lumMod val="50000"/>
                  <a:lumOff val="50000"/>
                </a:schemeClr>
              </a:solidFill>
              <a:latin typeface="微软雅黑" panose="020B0503020204020204" charset="-122"/>
              <a:ea typeface="微软雅黑" panose="020B0503020204020204"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8" presetClass="entr" presetSubtype="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strips(downRight)">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操作</a:t>
              </a:r>
              <a:r>
                <a:rPr lang="zh-CN" altLang="en-US" sz="1755" b="0">
                  <a:solidFill>
                    <a:srgbClr val="FF7F7F"/>
                  </a:solidFill>
                  <a:latin typeface="微软雅黑" panose="020B0503020204020204" charset="-122"/>
                  <a:ea typeface="微软雅黑" panose="020B0503020204020204" charset="-122"/>
                </a:rPr>
                <a:t>流程</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graphicFrame>
        <p:nvGraphicFramePr>
          <p:cNvPr id="2" name="对象 -2147482606"/>
          <p:cNvGraphicFramePr>
            <a:graphicFrameLocks noChangeAspect="1"/>
          </p:cNvGraphicFramePr>
          <p:nvPr/>
        </p:nvGraphicFramePr>
        <p:xfrm>
          <a:off x="523240" y="238125"/>
          <a:ext cx="8577580" cy="4905375"/>
        </p:xfrm>
        <a:graphic>
          <a:graphicData uri="http://schemas.openxmlformats.org/presentationml/2006/ole">
            <mc:AlternateContent xmlns:mc="http://schemas.openxmlformats.org/markup-compatibility/2006">
              <mc:Choice xmlns:v="urn:schemas-microsoft-com:vml" Requires="v">
                <p:oleObj spid="_x0000_s3076" name="" r:id="rId2" imgW="7089775" imgH="8595995" progId="Word.Document.8">
                  <p:embed/>
                </p:oleObj>
              </mc:Choice>
              <mc:Fallback>
                <p:oleObj name="" r:id="rId2" imgW="7089775" imgH="8595995" progId="Word.Document.8">
                  <p:embed/>
                  <p:pic>
                    <p:nvPicPr>
                      <p:cNvPr id="0" name="图片 3075"/>
                      <p:cNvPicPr/>
                      <p:nvPr/>
                    </p:nvPicPr>
                    <p:blipFill>
                      <a:blip r:embed="rId3"/>
                      <a:stretch>
                        <a:fillRect/>
                      </a:stretch>
                    </p:blipFill>
                    <p:spPr>
                      <a:xfrm>
                        <a:off x="523240" y="238125"/>
                        <a:ext cx="8577580" cy="4905375"/>
                      </a:xfrm>
                      <a:prstGeom prst="rect">
                        <a:avLst/>
                      </a:prstGeom>
                      <a:noFill/>
                      <a:ln w="38100">
                        <a:noFill/>
                        <a:miter/>
                      </a:ln>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2424007" y="2207646"/>
            <a:ext cx="5375275" cy="460375"/>
          </a:xfrm>
          <a:prstGeom prst="rect">
            <a:avLst/>
          </a:prstGeom>
          <a:noFill/>
        </p:spPr>
        <p:txBody>
          <a:bodyPr wrap="none" rtlCol="0">
            <a:spAutoFit/>
          </a:bodyPr>
          <a:lstStyle/>
          <a:p>
            <a:pPr algn="l"/>
            <a:r>
              <a:rPr lang="zh-CN" altLang="en-US" sz="2400" b="1">
                <a:solidFill>
                  <a:srgbClr val="FF7F7F"/>
                </a:solidFill>
                <a:latin typeface="微软雅黑" panose="020B0503020204020204" charset="-122"/>
                <a:ea typeface="微软雅黑" panose="020B0503020204020204" charset="-122"/>
              </a:rPr>
              <a:t>子任务三：为老人用温水（乙醇）</a:t>
            </a:r>
            <a:r>
              <a:rPr lang="zh-CN" altLang="en-US" sz="2400" b="1">
                <a:solidFill>
                  <a:srgbClr val="FF7F7F"/>
                </a:solidFill>
                <a:latin typeface="微软雅黑" panose="020B0503020204020204" charset="-122"/>
                <a:ea typeface="微软雅黑" panose="020B0503020204020204" charset="-122"/>
              </a:rPr>
              <a:t>擦浴</a:t>
            </a:r>
            <a:endParaRPr lang="zh-CN" altLang="en-US" sz="2400" b="1">
              <a:solidFill>
                <a:srgbClr val="FF7F7F"/>
              </a:solidFill>
              <a:latin typeface="微软雅黑" panose="020B0503020204020204" charset="-122"/>
              <a:ea typeface="微软雅黑" panose="020B0503020204020204" charset="-122"/>
            </a:endParaRPr>
          </a:p>
        </p:txBody>
      </p:sp>
      <p:grpSp>
        <p:nvGrpSpPr>
          <p:cNvPr id="4" name="组合 3"/>
          <p:cNvGrpSpPr/>
          <p:nvPr/>
        </p:nvGrpSpPr>
        <p:grpSpPr>
          <a:xfrm>
            <a:off x="3903281" y="1244963"/>
            <a:ext cx="1337863" cy="816800"/>
            <a:chOff x="7304087" y="2314113"/>
            <a:chExt cx="1001487" cy="611434"/>
          </a:xfrm>
        </p:grpSpPr>
        <p:sp>
          <p:nvSpPr>
            <p:cNvPr id="5" name="对角圆角矩形 4"/>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1">
                <a:latin typeface="微软雅黑" panose="020B0503020204020204" charset="-122"/>
                <a:ea typeface="微软雅黑" panose="020B0503020204020204" charset="-122"/>
              </a:endParaRPr>
            </a:p>
          </p:txBody>
        </p:sp>
        <p:pic>
          <p:nvPicPr>
            <p:cNvPr id="6" name="图片 5"/>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pic>
        <p:nvPicPr>
          <p:cNvPr id="8" name="图片 7" descr="852"/>
          <p:cNvPicPr>
            <a:picLocks noChangeAspect="1"/>
          </p:cNvPicPr>
          <p:nvPr/>
        </p:nvPicPr>
        <p:blipFill>
          <a:blip r:embed="rId2"/>
          <a:stretch>
            <a:fillRect/>
          </a:stretch>
        </p:blipFill>
        <p:spPr>
          <a:xfrm>
            <a:off x="2574925" y="810260"/>
            <a:ext cx="981075" cy="88963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5300" fill="hold"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45300" fill="hold" grpId="0" nodeType="withEffect">
                                  <p:stCondLst>
                                    <p:cond delay="7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1+#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7" presetClass="entr" presetSubtype="1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12582" y="7201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温水（乙醇）擦浴</a:t>
              </a:r>
              <a:r>
                <a:rPr lang="zh-CN" altLang="en-US" sz="1755" b="0">
                  <a:solidFill>
                    <a:srgbClr val="FF7F7F"/>
                  </a:solidFill>
                  <a:latin typeface="微软雅黑" panose="020B0503020204020204" charset="-122"/>
                  <a:ea typeface="微软雅黑" panose="020B0503020204020204" charset="-122"/>
                </a:rPr>
                <a:t>作用</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100" name="文本框 99"/>
          <p:cNvSpPr txBox="1"/>
          <p:nvPr/>
        </p:nvSpPr>
        <p:spPr>
          <a:xfrm>
            <a:off x="683260" y="731520"/>
            <a:ext cx="7176770" cy="1630045"/>
          </a:xfrm>
          <a:prstGeom prst="rect">
            <a:avLst/>
          </a:prstGeom>
          <a:noFill/>
          <a:ln w="9525">
            <a:noFill/>
          </a:ln>
        </p:spPr>
        <p:txBody>
          <a:bodyPr wrap="square">
            <a:spAutoFit/>
          </a:bodyPr>
          <a:p>
            <a:pPr marL="0" indent="266700" algn="l"/>
            <a:r>
              <a:rPr lang="zh-CN" sz="2000" b="0">
                <a:cs typeface="宋体" panose="02010600030101010101" pitchFamily="2" charset="-122"/>
              </a:rPr>
              <a:t>温水（乙醇）擦浴适用于高热老人降低体温，用低于老年人皮肤温度的温水或乙醇进行擦浴，可很快将皮肤的温度通过传导发散。皮肤在接受冷刺激后，初期可使毛细血管收缩，继而扩张，擦浴时加用按摩的方式刺激血管被动扩张，可加倍促进热的散发。</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操作</a:t>
              </a:r>
              <a:r>
                <a:rPr lang="zh-CN" altLang="en-US" sz="1755" b="0">
                  <a:solidFill>
                    <a:srgbClr val="FF7F7F"/>
                  </a:solidFill>
                  <a:latin typeface="微软雅黑" panose="020B0503020204020204" charset="-122"/>
                  <a:ea typeface="微软雅黑" panose="020B0503020204020204" charset="-122"/>
                </a:rPr>
                <a:t>流程</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graphicFrame>
        <p:nvGraphicFramePr>
          <p:cNvPr id="2" name="对象 -2147482605"/>
          <p:cNvGraphicFramePr>
            <a:graphicFrameLocks noChangeAspect="1"/>
          </p:cNvGraphicFramePr>
          <p:nvPr/>
        </p:nvGraphicFramePr>
        <p:xfrm>
          <a:off x="410210" y="228600"/>
          <a:ext cx="8733155" cy="4914900"/>
        </p:xfrm>
        <a:graphic>
          <a:graphicData uri="http://schemas.openxmlformats.org/presentationml/2006/ole">
            <mc:AlternateContent xmlns:mc="http://schemas.openxmlformats.org/markup-compatibility/2006">
              <mc:Choice xmlns:v="urn:schemas-microsoft-com:vml" Requires="v">
                <p:oleObj spid="_x0000_s3076" name="" r:id="rId2" imgW="7026275" imgH="9575800" progId="Word.Document.8">
                  <p:embed/>
                </p:oleObj>
              </mc:Choice>
              <mc:Fallback>
                <p:oleObj name="" r:id="rId2" imgW="7026275" imgH="9575800" progId="Word.Document.8">
                  <p:embed/>
                  <p:pic>
                    <p:nvPicPr>
                      <p:cNvPr id="0" name="图片 3075"/>
                      <p:cNvPicPr/>
                      <p:nvPr/>
                    </p:nvPicPr>
                    <p:blipFill>
                      <a:blip r:embed="rId3"/>
                      <a:stretch>
                        <a:fillRect/>
                      </a:stretch>
                    </p:blipFill>
                    <p:spPr>
                      <a:xfrm>
                        <a:off x="410210" y="228600"/>
                        <a:ext cx="8733155" cy="4914900"/>
                      </a:xfrm>
                      <a:prstGeom prst="rect">
                        <a:avLst/>
                      </a:prstGeom>
                      <a:noFill/>
                      <a:ln w="38100">
                        <a:noFill/>
                        <a:miter/>
                      </a:ln>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2424007" y="2207646"/>
            <a:ext cx="3629660" cy="460375"/>
          </a:xfrm>
          <a:prstGeom prst="rect">
            <a:avLst/>
          </a:prstGeom>
          <a:noFill/>
        </p:spPr>
        <p:txBody>
          <a:bodyPr wrap="none" rtlCol="0">
            <a:spAutoFit/>
          </a:bodyPr>
          <a:lstStyle/>
          <a:p>
            <a:pPr algn="l"/>
            <a:r>
              <a:rPr lang="en-US" altLang="zh-CN" sz="2400" b="1">
                <a:solidFill>
                  <a:srgbClr val="FF7F7F"/>
                </a:solidFill>
                <a:latin typeface="微软雅黑" panose="020B0503020204020204" charset="-122"/>
                <a:ea typeface="微软雅黑" panose="020B0503020204020204" charset="-122"/>
              </a:rPr>
              <a:t>       </a:t>
            </a:r>
            <a:r>
              <a:rPr lang="zh-CN" altLang="en-US" sz="2400" b="1">
                <a:solidFill>
                  <a:srgbClr val="FF7F7F"/>
                </a:solidFill>
                <a:latin typeface="微软雅黑" panose="020B0503020204020204" charset="-122"/>
                <a:ea typeface="微软雅黑" panose="020B0503020204020204" charset="-122"/>
              </a:rPr>
              <a:t>任务二：热疗法</a:t>
            </a:r>
            <a:r>
              <a:rPr lang="zh-CN" altLang="en-US" sz="2400" b="1">
                <a:solidFill>
                  <a:srgbClr val="FF7F7F"/>
                </a:solidFill>
                <a:latin typeface="微软雅黑" panose="020B0503020204020204" charset="-122"/>
                <a:ea typeface="微软雅黑" panose="020B0503020204020204" charset="-122"/>
              </a:rPr>
              <a:t>应用</a:t>
            </a:r>
            <a:endParaRPr lang="zh-CN" altLang="en-US" sz="2400" b="1">
              <a:solidFill>
                <a:srgbClr val="FF7F7F"/>
              </a:solidFill>
              <a:latin typeface="微软雅黑" panose="020B0503020204020204" charset="-122"/>
              <a:ea typeface="微软雅黑" panose="020B0503020204020204" charset="-122"/>
            </a:endParaRPr>
          </a:p>
        </p:txBody>
      </p:sp>
      <p:grpSp>
        <p:nvGrpSpPr>
          <p:cNvPr id="4" name="组合 3"/>
          <p:cNvGrpSpPr/>
          <p:nvPr/>
        </p:nvGrpSpPr>
        <p:grpSpPr>
          <a:xfrm>
            <a:off x="3903281" y="1244963"/>
            <a:ext cx="1337863" cy="816800"/>
            <a:chOff x="7304087" y="2314113"/>
            <a:chExt cx="1001487" cy="611434"/>
          </a:xfrm>
        </p:grpSpPr>
        <p:sp>
          <p:nvSpPr>
            <p:cNvPr id="5" name="对角圆角矩形 4"/>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1">
                <a:latin typeface="微软雅黑" panose="020B0503020204020204" charset="-122"/>
                <a:ea typeface="微软雅黑" panose="020B0503020204020204" charset="-122"/>
              </a:endParaRPr>
            </a:p>
          </p:txBody>
        </p:sp>
        <p:pic>
          <p:nvPicPr>
            <p:cNvPr id="6" name="图片 5"/>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pic>
        <p:nvPicPr>
          <p:cNvPr id="8" name="图片 7" descr="852"/>
          <p:cNvPicPr>
            <a:picLocks noChangeAspect="1"/>
          </p:cNvPicPr>
          <p:nvPr/>
        </p:nvPicPr>
        <p:blipFill>
          <a:blip r:embed="rId2"/>
          <a:stretch>
            <a:fillRect/>
          </a:stretch>
        </p:blipFill>
        <p:spPr>
          <a:xfrm>
            <a:off x="2574925" y="810260"/>
            <a:ext cx="981075" cy="88963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5300" fill="hold"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45300" fill="hold" grpId="0" nodeType="withEffect">
                                  <p:stCondLst>
                                    <p:cond delay="7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1+#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7" presetClass="entr" presetSubtype="1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34807" y="12662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热疗</a:t>
              </a:r>
              <a:r>
                <a:rPr lang="zh-CN" altLang="en-US" sz="1755" b="0">
                  <a:solidFill>
                    <a:srgbClr val="FF7F7F"/>
                  </a:solidFill>
                  <a:latin typeface="微软雅黑" panose="020B0503020204020204" charset="-122"/>
                  <a:ea typeface="微软雅黑" panose="020B0503020204020204" charset="-122"/>
                </a:rPr>
                <a:t>分类</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grpSp>
        <p:nvGrpSpPr>
          <p:cNvPr id="2" name="Group 3"/>
          <p:cNvGrpSpPr/>
          <p:nvPr/>
        </p:nvGrpSpPr>
        <p:grpSpPr bwMode="auto">
          <a:xfrm>
            <a:off x="5494606" y="2544485"/>
            <a:ext cx="2691765" cy="1221740"/>
            <a:chOff x="1040746" y="1890355"/>
            <a:chExt cx="3589180" cy="1629007"/>
          </a:xfrm>
        </p:grpSpPr>
        <p:sp>
          <p:nvSpPr>
            <p:cNvPr id="6" name="Text Placeholder 2"/>
            <p:cNvSpPr txBox="1"/>
            <p:nvPr/>
          </p:nvSpPr>
          <p:spPr>
            <a:xfrm>
              <a:off x="1040746" y="1890355"/>
              <a:ext cx="3589180" cy="1629007"/>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sz="2000" b="1" dirty="0">
                  <a:solidFill>
                    <a:srgbClr val="FF7F7F"/>
                  </a:solidFill>
                  <a:latin typeface="微软雅黑" panose="020B0503020204020204" charset="-122"/>
                  <a:ea typeface="微软雅黑" panose="020B0503020204020204" charset="-122"/>
                  <a:cs typeface="Clear Sans" panose="020B0503030202020304" pitchFamily="34" charset="0"/>
                </a:rPr>
                <a:t>湿热法</a:t>
              </a:r>
              <a:r>
                <a:rPr lang="zh-CN" sz="2000" b="1" dirty="0">
                  <a:solidFill>
                    <a:srgbClr val="FF7F7F"/>
                  </a:solidFill>
                  <a:latin typeface="微软雅黑" panose="020B0503020204020204" charset="-122"/>
                  <a:ea typeface="微软雅黑" panose="020B0503020204020204" charset="-122"/>
                  <a:cs typeface="Clear Sans" panose="020B0503030202020304" pitchFamily="34" charset="0"/>
                </a:rPr>
                <a:t>：</a:t>
              </a:r>
              <a:r>
                <a:rPr sz="2000" b="1" dirty="0">
                  <a:solidFill>
                    <a:srgbClr val="FF7F7F"/>
                  </a:solidFill>
                  <a:latin typeface="微软雅黑" panose="020B0503020204020204" charset="-122"/>
                  <a:ea typeface="微软雅黑" panose="020B0503020204020204" charset="-122"/>
                  <a:cs typeface="Clear Sans" panose="020B0503030202020304" pitchFamily="34" charset="0"/>
                </a:rPr>
                <a:t>热敷、热水坐浴、热水浸泡等</a:t>
              </a:r>
              <a:endParaRPr sz="2000" b="1" dirty="0">
                <a:solidFill>
                  <a:srgbClr val="FF7F7F"/>
                </a:solidFill>
                <a:latin typeface="微软雅黑" panose="020B0503020204020204" charset="-122"/>
                <a:ea typeface="微软雅黑" panose="020B0503020204020204" charset="-122"/>
                <a:cs typeface="Clear Sans" panose="020B0503030202020304" pitchFamily="34" charset="0"/>
              </a:endParaRPr>
            </a:p>
          </p:txBody>
        </p:sp>
        <p:sp>
          <p:nvSpPr>
            <p:cNvPr id="8" name="TextBox 5"/>
            <p:cNvSpPr txBox="1"/>
            <p:nvPr/>
          </p:nvSpPr>
          <p:spPr>
            <a:xfrm>
              <a:off x="1679985" y="2560292"/>
              <a:ext cx="2878993" cy="184576"/>
            </a:xfrm>
            <a:prstGeom prst="rect">
              <a:avLst/>
            </a:prstGeom>
            <a:noFill/>
          </p:spPr>
          <p:txBody>
            <a:bodyPr lIns="0" tIns="0" rIns="0" bIns="0">
              <a:spAutoFit/>
            </a:bodyPr>
            <a:lstStyle/>
            <a:p>
              <a:pPr defTabSz="1087755">
                <a:defRPr/>
              </a:pPr>
              <a:endParaRPr lang="zh-CN" altLang="en-US" sz="900" dirty="0">
                <a:solidFill>
                  <a:schemeClr val="tx1">
                    <a:lumMod val="50000"/>
                    <a:lumOff val="50000"/>
                  </a:schemeClr>
                </a:solidFill>
                <a:latin typeface="微软雅黑" panose="020B0503020204020204" charset="-122"/>
                <a:ea typeface="微软雅黑" panose="020B0503020204020204" charset="-122"/>
                <a:cs typeface="Open Sans" panose="020B0606030504020204" pitchFamily="34" charset="0"/>
              </a:endParaRPr>
            </a:p>
          </p:txBody>
        </p:sp>
      </p:grpSp>
      <p:grpSp>
        <p:nvGrpSpPr>
          <p:cNvPr id="30" name="Group 12"/>
          <p:cNvGrpSpPr/>
          <p:nvPr/>
        </p:nvGrpSpPr>
        <p:grpSpPr bwMode="auto">
          <a:xfrm>
            <a:off x="1183005" y="1275715"/>
            <a:ext cx="2279015" cy="1268730"/>
            <a:chOff x="1598791" y="2220559"/>
            <a:chExt cx="3040445" cy="387829"/>
          </a:xfrm>
        </p:grpSpPr>
        <p:sp>
          <p:nvSpPr>
            <p:cNvPr id="31" name="Text Placeholder 2"/>
            <p:cNvSpPr txBox="1"/>
            <p:nvPr/>
          </p:nvSpPr>
          <p:spPr>
            <a:xfrm>
              <a:off x="2625698" y="2220559"/>
              <a:ext cx="2013538" cy="261943"/>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endParaRPr lang="en-US" b="1" dirty="0">
                <a:solidFill>
                  <a:srgbClr val="FF7F7F"/>
                </a:solidFill>
                <a:latin typeface="微软雅黑" panose="020B0503020204020204" charset="-122"/>
                <a:ea typeface="微软雅黑" panose="020B0503020204020204" charset="-122"/>
                <a:cs typeface="Clear Sans" panose="020B0503030202020304" pitchFamily="34" charset="0"/>
              </a:endParaRPr>
            </a:p>
          </p:txBody>
        </p:sp>
        <p:sp>
          <p:nvSpPr>
            <p:cNvPr id="32" name="TextBox 14"/>
            <p:cNvSpPr txBox="1"/>
            <p:nvPr/>
          </p:nvSpPr>
          <p:spPr>
            <a:xfrm>
              <a:off x="1598791" y="2269863"/>
              <a:ext cx="3040445" cy="338525"/>
            </a:xfrm>
            <a:prstGeom prst="rect">
              <a:avLst/>
            </a:prstGeom>
            <a:noFill/>
          </p:spPr>
          <p:txBody>
            <a:bodyPr wrap="square" lIns="0" tIns="0" rIns="0" bIns="0">
              <a:spAutoFit/>
            </a:bodyPr>
            <a:lstStyle/>
            <a:p>
              <a:pPr algn="r" defTabSz="1087755">
                <a:defRPr/>
              </a:pPr>
              <a:r>
                <a:rPr sz="2400" b="1" dirty="0">
                  <a:solidFill>
                    <a:schemeClr val="tx1">
                      <a:lumMod val="50000"/>
                      <a:lumOff val="50000"/>
                    </a:schemeClr>
                  </a:solidFill>
                  <a:latin typeface="微软雅黑" panose="020B0503020204020204" charset="-122"/>
                  <a:ea typeface="微软雅黑" panose="020B0503020204020204" charset="-122"/>
                  <a:cs typeface="Open Sans" panose="020B0606030504020204" pitchFamily="34" charset="0"/>
                </a:rPr>
                <a:t>干热法</a:t>
              </a:r>
              <a:r>
                <a:rPr lang="zh-CN" sz="2400" b="1" dirty="0">
                  <a:solidFill>
                    <a:schemeClr val="tx1">
                      <a:lumMod val="50000"/>
                      <a:lumOff val="50000"/>
                    </a:schemeClr>
                  </a:solidFill>
                  <a:latin typeface="微软雅黑" panose="020B0503020204020204" charset="-122"/>
                  <a:ea typeface="微软雅黑" panose="020B0503020204020204" charset="-122"/>
                  <a:cs typeface="Open Sans" panose="020B0606030504020204" pitchFamily="34" charset="0"/>
                </a:rPr>
                <a:t>：</a:t>
              </a:r>
              <a:r>
                <a:rPr sz="2400" b="1" dirty="0">
                  <a:solidFill>
                    <a:schemeClr val="tx1">
                      <a:lumMod val="50000"/>
                      <a:lumOff val="50000"/>
                    </a:schemeClr>
                  </a:solidFill>
                  <a:latin typeface="微软雅黑" panose="020B0503020204020204" charset="-122"/>
                  <a:ea typeface="微软雅黑" panose="020B0503020204020204" charset="-122"/>
                  <a:cs typeface="Open Sans" panose="020B0606030504020204" pitchFamily="34" charset="0"/>
                </a:rPr>
                <a:t>热水袋、烤灯、电热垫、化学加热袋等</a:t>
              </a:r>
              <a:endParaRPr sz="2400" b="1" dirty="0">
                <a:solidFill>
                  <a:schemeClr val="tx1">
                    <a:lumMod val="50000"/>
                    <a:lumOff val="50000"/>
                  </a:schemeClr>
                </a:solidFill>
                <a:latin typeface="微软雅黑" panose="020B0503020204020204" charset="-122"/>
                <a:ea typeface="微软雅黑" panose="020B0503020204020204" charset="-122"/>
                <a:cs typeface="Open Sans" panose="020B0606030504020204" pitchFamily="34" charset="0"/>
              </a:endParaRPr>
            </a:p>
          </p:txBody>
        </p:sp>
      </p:grpSp>
      <p:grpSp>
        <p:nvGrpSpPr>
          <p:cNvPr id="42" name="Group 1"/>
          <p:cNvGrpSpPr/>
          <p:nvPr/>
        </p:nvGrpSpPr>
        <p:grpSpPr bwMode="auto">
          <a:xfrm>
            <a:off x="3565245" y="1247181"/>
            <a:ext cx="951025" cy="3908859"/>
            <a:chOff x="4752322" y="1662430"/>
            <a:chExt cx="1269757" cy="5211794"/>
          </a:xfrm>
        </p:grpSpPr>
        <p:grpSp>
          <p:nvGrpSpPr>
            <p:cNvPr id="48166" name="Group 35"/>
            <p:cNvGrpSpPr/>
            <p:nvPr/>
          </p:nvGrpSpPr>
          <p:grpSpPr bwMode="auto">
            <a:xfrm>
              <a:off x="4752322" y="1662430"/>
              <a:ext cx="1269757" cy="5211794"/>
              <a:chOff x="4752322" y="1646206"/>
              <a:chExt cx="1269757" cy="5211794"/>
            </a:xfrm>
          </p:grpSpPr>
          <p:sp>
            <p:nvSpPr>
              <p:cNvPr id="43" name="Freeform 12"/>
              <p:cNvSpPr/>
              <p:nvPr/>
            </p:nvSpPr>
            <p:spPr bwMode="auto">
              <a:xfrm rot="5400000">
                <a:off x="3459643" y="4295564"/>
                <a:ext cx="4753004" cy="371869"/>
              </a:xfrm>
              <a:custGeom>
                <a:avLst/>
                <a:gdLst>
                  <a:gd name="T0" fmla="*/ 0 w 1355"/>
                  <a:gd name="T1" fmla="*/ 104 h 104"/>
                  <a:gd name="T2" fmla="*/ 0 w 1355"/>
                  <a:gd name="T3" fmla="*/ 21 h 104"/>
                  <a:gd name="T4" fmla="*/ 26 w 1355"/>
                  <a:gd name="T5" fmla="*/ 1 h 104"/>
                  <a:gd name="T6" fmla="*/ 1355 w 1355"/>
                  <a:gd name="T7" fmla="*/ 1 h 104"/>
                </a:gdLst>
                <a:ahLst/>
                <a:cxnLst>
                  <a:cxn ang="0">
                    <a:pos x="T0" y="T1"/>
                  </a:cxn>
                  <a:cxn ang="0">
                    <a:pos x="T2" y="T3"/>
                  </a:cxn>
                  <a:cxn ang="0">
                    <a:pos x="T4" y="T5"/>
                  </a:cxn>
                  <a:cxn ang="0">
                    <a:pos x="T6" y="T7"/>
                  </a:cxn>
                </a:cxnLst>
                <a:rect l="0" t="0" r="r" b="b"/>
                <a:pathLst>
                  <a:path w="1355" h="104">
                    <a:moveTo>
                      <a:pt x="0" y="104"/>
                    </a:moveTo>
                    <a:cubicBezTo>
                      <a:pt x="0" y="21"/>
                      <a:pt x="0" y="21"/>
                      <a:pt x="0" y="21"/>
                    </a:cubicBezTo>
                    <a:cubicBezTo>
                      <a:pt x="1" y="8"/>
                      <a:pt x="9" y="0"/>
                      <a:pt x="26" y="1"/>
                    </a:cubicBezTo>
                    <a:cubicBezTo>
                      <a:pt x="1355" y="1"/>
                      <a:pt x="1355" y="1"/>
                      <a:pt x="1355" y="1"/>
                    </a:cubicBezTo>
                  </a:path>
                </a:pathLst>
              </a:custGeom>
              <a:solidFill>
                <a:srgbClr val="FFFFFF"/>
              </a:solidFill>
              <a:ln w="85725" cap="flat">
                <a:solidFill>
                  <a:srgbClr val="FF7F7F"/>
                </a:solidFill>
                <a:prstDash val="solid"/>
                <a:miter lim="800000"/>
              </a:ln>
            </p:spPr>
            <p:txBody>
              <a:bodyPr lIns="121882" tIns="60941" rIns="121882" bIns="60941"/>
              <a:lstStyle/>
              <a:p>
                <a:pPr defTabSz="685165">
                  <a:defRPr/>
                </a:pPr>
                <a:endParaRPr lang="en-US" sz="1800">
                  <a:solidFill>
                    <a:schemeClr val="tx1"/>
                  </a:solidFill>
                  <a:latin typeface="微软雅黑" panose="020B0503020204020204" charset="-122"/>
                  <a:ea typeface="微软雅黑" panose="020B0503020204020204" charset="-122"/>
                </a:endParaRPr>
              </a:p>
            </p:txBody>
          </p:sp>
          <p:sp>
            <p:nvSpPr>
              <p:cNvPr id="44" name="Oval 6"/>
              <p:cNvSpPr>
                <a:spLocks noChangeArrowheads="1"/>
              </p:cNvSpPr>
              <p:nvPr/>
            </p:nvSpPr>
            <p:spPr bwMode="auto">
              <a:xfrm rot="5400000">
                <a:off x="4750418" y="1648110"/>
                <a:ext cx="909643" cy="905834"/>
              </a:xfrm>
              <a:prstGeom prst="ellipse">
                <a:avLst/>
              </a:prstGeom>
              <a:solidFill>
                <a:srgbClr val="FF7F7F"/>
              </a:solidFill>
              <a:ln w="9525" cap="flat">
                <a:noFill/>
                <a:prstDash val="solid"/>
                <a:miter lim="800000"/>
              </a:ln>
            </p:spPr>
            <p:txBody>
              <a:bodyPr lIns="121882" tIns="60941" rIns="121882" bIns="60941"/>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eaLnBrk="1" hangingPunct="1"/>
                <a:endParaRPr lang="zh-CN" altLang="zh-CN" sz="1800">
                  <a:solidFill>
                    <a:schemeClr val="tx1"/>
                  </a:solidFill>
                  <a:latin typeface="微软雅黑" panose="020B0503020204020204" charset="-122"/>
                  <a:ea typeface="微软雅黑" panose="020B0503020204020204" charset="-122"/>
                </a:endParaRPr>
              </a:p>
            </p:txBody>
          </p:sp>
        </p:grpSp>
        <p:sp>
          <p:nvSpPr>
            <p:cNvPr id="48167" name="Freeform 41"/>
            <p:cNvSpPr>
              <a:spLocks noEditPoints="1"/>
            </p:cNvSpPr>
            <p:nvPr/>
          </p:nvSpPr>
          <p:spPr bwMode="auto">
            <a:xfrm>
              <a:off x="4999703" y="1915262"/>
              <a:ext cx="358640" cy="403767"/>
            </a:xfrm>
            <a:custGeom>
              <a:avLst/>
              <a:gdLst>
                <a:gd name="T0" fmla="*/ 336225 w 320"/>
                <a:gd name="T1" fmla="*/ 0 h 360"/>
                <a:gd name="T2" fmla="*/ 286912 w 320"/>
                <a:gd name="T3" fmla="*/ 0 h 360"/>
                <a:gd name="T4" fmla="*/ 268980 w 320"/>
                <a:gd name="T5" fmla="*/ 22432 h 360"/>
                <a:gd name="T6" fmla="*/ 268980 w 320"/>
                <a:gd name="T7" fmla="*/ 403767 h 360"/>
                <a:gd name="T8" fmla="*/ 358640 w 320"/>
                <a:gd name="T9" fmla="*/ 403767 h 360"/>
                <a:gd name="T10" fmla="*/ 358640 w 320"/>
                <a:gd name="T11" fmla="*/ 22432 h 360"/>
                <a:gd name="T12" fmla="*/ 336225 w 320"/>
                <a:gd name="T13" fmla="*/ 0 h 360"/>
                <a:gd name="T14" fmla="*/ 201735 w 320"/>
                <a:gd name="T15" fmla="*/ 134589 h 360"/>
                <a:gd name="T16" fmla="*/ 152422 w 320"/>
                <a:gd name="T17" fmla="*/ 134589 h 360"/>
                <a:gd name="T18" fmla="*/ 134490 w 320"/>
                <a:gd name="T19" fmla="*/ 157021 h 360"/>
                <a:gd name="T20" fmla="*/ 134490 w 320"/>
                <a:gd name="T21" fmla="*/ 403767 h 360"/>
                <a:gd name="T22" fmla="*/ 224150 w 320"/>
                <a:gd name="T23" fmla="*/ 403767 h 360"/>
                <a:gd name="T24" fmla="*/ 224150 w 320"/>
                <a:gd name="T25" fmla="*/ 157021 h 360"/>
                <a:gd name="T26" fmla="*/ 201735 w 320"/>
                <a:gd name="T27" fmla="*/ 134589 h 360"/>
                <a:gd name="T28" fmla="*/ 67245 w 320"/>
                <a:gd name="T29" fmla="*/ 269178 h 360"/>
                <a:gd name="T30" fmla="*/ 17932 w 320"/>
                <a:gd name="T31" fmla="*/ 269178 h 360"/>
                <a:gd name="T32" fmla="*/ 0 w 320"/>
                <a:gd name="T33" fmla="*/ 291610 h 360"/>
                <a:gd name="T34" fmla="*/ 0 w 320"/>
                <a:gd name="T35" fmla="*/ 403767 h 360"/>
                <a:gd name="T36" fmla="*/ 89660 w 320"/>
                <a:gd name="T37" fmla="*/ 403767 h 360"/>
                <a:gd name="T38" fmla="*/ 89660 w 320"/>
                <a:gd name="T39" fmla="*/ 291610 h 360"/>
                <a:gd name="T40" fmla="*/ 67245 w 320"/>
                <a:gd name="T41" fmla="*/ 269178 h 36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800">
                <a:solidFill>
                  <a:schemeClr val="tx1"/>
                </a:solidFill>
                <a:latin typeface="微软雅黑" panose="020B0503020204020204" charset="-122"/>
                <a:ea typeface="微软雅黑" panose="020B0503020204020204" charset="-122"/>
              </a:endParaRPr>
            </a:p>
          </p:txBody>
        </p:sp>
      </p:grpSp>
      <p:grpSp>
        <p:nvGrpSpPr>
          <p:cNvPr id="45" name="Group 2"/>
          <p:cNvGrpSpPr/>
          <p:nvPr/>
        </p:nvGrpSpPr>
        <p:grpSpPr bwMode="auto">
          <a:xfrm>
            <a:off x="4598035" y="2634615"/>
            <a:ext cx="958215" cy="2529840"/>
            <a:chOff x="6114303" y="1689468"/>
            <a:chExt cx="1278087" cy="5184756"/>
          </a:xfrm>
        </p:grpSpPr>
        <p:grpSp>
          <p:nvGrpSpPr>
            <p:cNvPr id="48162" name="Group 40"/>
            <p:cNvGrpSpPr/>
            <p:nvPr/>
          </p:nvGrpSpPr>
          <p:grpSpPr bwMode="auto">
            <a:xfrm>
              <a:off x="6114303" y="1689468"/>
              <a:ext cx="1278087" cy="5184756"/>
              <a:chOff x="6114303" y="1673244"/>
              <a:chExt cx="1278087" cy="5184756"/>
            </a:xfrm>
          </p:grpSpPr>
          <p:sp>
            <p:nvSpPr>
              <p:cNvPr id="46" name="Freeform 11"/>
              <p:cNvSpPr/>
              <p:nvPr/>
            </p:nvSpPr>
            <p:spPr bwMode="auto">
              <a:xfrm rot="5400000">
                <a:off x="3923583" y="4295762"/>
                <a:ext cx="4752958" cy="371518"/>
              </a:xfrm>
              <a:custGeom>
                <a:avLst/>
                <a:gdLst>
                  <a:gd name="T0" fmla="*/ 0 w 1355"/>
                  <a:gd name="T1" fmla="*/ 0 h 104"/>
                  <a:gd name="T2" fmla="*/ 0 w 1355"/>
                  <a:gd name="T3" fmla="*/ 83 h 104"/>
                  <a:gd name="T4" fmla="*/ 26 w 1355"/>
                  <a:gd name="T5" fmla="*/ 104 h 104"/>
                  <a:gd name="T6" fmla="*/ 1355 w 1355"/>
                  <a:gd name="T7" fmla="*/ 104 h 104"/>
                </a:gdLst>
                <a:ahLst/>
                <a:cxnLst>
                  <a:cxn ang="0">
                    <a:pos x="T0" y="T1"/>
                  </a:cxn>
                  <a:cxn ang="0">
                    <a:pos x="T2" y="T3"/>
                  </a:cxn>
                  <a:cxn ang="0">
                    <a:pos x="T4" y="T5"/>
                  </a:cxn>
                  <a:cxn ang="0">
                    <a:pos x="T6" y="T7"/>
                  </a:cxn>
                </a:cxnLst>
                <a:rect l="0" t="0" r="r" b="b"/>
                <a:pathLst>
                  <a:path w="1355" h="104">
                    <a:moveTo>
                      <a:pt x="0" y="0"/>
                    </a:moveTo>
                    <a:cubicBezTo>
                      <a:pt x="0" y="83"/>
                      <a:pt x="0" y="83"/>
                      <a:pt x="0" y="83"/>
                    </a:cubicBezTo>
                    <a:cubicBezTo>
                      <a:pt x="1" y="97"/>
                      <a:pt x="9" y="104"/>
                      <a:pt x="26" y="104"/>
                    </a:cubicBezTo>
                    <a:cubicBezTo>
                      <a:pt x="1355" y="104"/>
                      <a:pt x="1355" y="104"/>
                      <a:pt x="1355" y="104"/>
                    </a:cubicBezTo>
                  </a:path>
                </a:pathLst>
              </a:custGeom>
              <a:noFill/>
              <a:ln w="85725" cap="flat">
                <a:solidFill>
                  <a:schemeClr val="bg1">
                    <a:lumMod val="75000"/>
                  </a:schemeClr>
                </a:solidFill>
                <a:prstDash val="solid"/>
                <a:miter lim="800000"/>
              </a:ln>
            </p:spPr>
            <p:txBody>
              <a:bodyPr lIns="121882" tIns="60941" rIns="121882" bIns="60941"/>
              <a:lstStyle/>
              <a:p>
                <a:pPr defTabSz="685165">
                  <a:defRPr/>
                </a:pPr>
                <a:endParaRPr lang="en-US" sz="1800">
                  <a:solidFill>
                    <a:schemeClr val="tx1"/>
                  </a:solidFill>
                  <a:latin typeface="微软雅黑" panose="020B0503020204020204" charset="-122"/>
                  <a:ea typeface="微软雅黑" panose="020B0503020204020204" charset="-122"/>
                </a:endParaRPr>
              </a:p>
            </p:txBody>
          </p:sp>
          <p:sp>
            <p:nvSpPr>
              <p:cNvPr id="47" name="Oval 43"/>
              <p:cNvSpPr>
                <a:spLocks noChangeArrowheads="1"/>
              </p:cNvSpPr>
              <p:nvPr/>
            </p:nvSpPr>
            <p:spPr bwMode="auto">
              <a:xfrm rot="5400000">
                <a:off x="6481113" y="1671601"/>
                <a:ext cx="909635" cy="912919"/>
              </a:xfrm>
              <a:prstGeom prst="ellipse">
                <a:avLst/>
              </a:prstGeom>
              <a:solidFill>
                <a:schemeClr val="bg1">
                  <a:lumMod val="75000"/>
                </a:schemeClr>
              </a:solidFill>
              <a:ln w="9525" cap="flat">
                <a:noFill/>
                <a:prstDash val="solid"/>
                <a:miter lim="800000"/>
              </a:ln>
            </p:spPr>
            <p:txBody>
              <a:bodyPr lIns="121882" tIns="60941" rIns="121882" bIns="60941"/>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defTabSz="912495" fontAlgn="base">
                  <a:spcBef>
                    <a:spcPct val="0"/>
                  </a:spcBef>
                  <a:spcAft>
                    <a:spcPct val="0"/>
                  </a:spcAft>
                  <a:defRPr>
                    <a:solidFill>
                      <a:schemeClr val="tx1"/>
                    </a:solidFill>
                    <a:latin typeface="Calibri" panose="020F0502020204030204" charset="0"/>
                  </a:defRPr>
                </a:lvl6pPr>
                <a:lvl7pPr marL="2971800" indent="-228600" defTabSz="912495" fontAlgn="base">
                  <a:spcBef>
                    <a:spcPct val="0"/>
                  </a:spcBef>
                  <a:spcAft>
                    <a:spcPct val="0"/>
                  </a:spcAft>
                  <a:defRPr>
                    <a:solidFill>
                      <a:schemeClr val="tx1"/>
                    </a:solidFill>
                    <a:latin typeface="Calibri" panose="020F0502020204030204" charset="0"/>
                  </a:defRPr>
                </a:lvl7pPr>
                <a:lvl8pPr marL="3429000" indent="-228600" defTabSz="912495" fontAlgn="base">
                  <a:spcBef>
                    <a:spcPct val="0"/>
                  </a:spcBef>
                  <a:spcAft>
                    <a:spcPct val="0"/>
                  </a:spcAft>
                  <a:defRPr>
                    <a:solidFill>
                      <a:schemeClr val="tx1"/>
                    </a:solidFill>
                    <a:latin typeface="Calibri" panose="020F0502020204030204" charset="0"/>
                  </a:defRPr>
                </a:lvl8pPr>
                <a:lvl9pPr marL="3886200" indent="-228600" defTabSz="912495" fontAlgn="base">
                  <a:spcBef>
                    <a:spcPct val="0"/>
                  </a:spcBef>
                  <a:spcAft>
                    <a:spcPct val="0"/>
                  </a:spcAft>
                  <a:defRPr>
                    <a:solidFill>
                      <a:schemeClr val="tx1"/>
                    </a:solidFill>
                    <a:latin typeface="Calibri" panose="020F0502020204030204" charset="0"/>
                  </a:defRPr>
                </a:lvl9pPr>
              </a:lstStyle>
              <a:p>
                <a:pPr eaLnBrk="1" hangingPunct="1"/>
                <a:endParaRPr lang="zh-CN" altLang="zh-CN" sz="1800">
                  <a:solidFill>
                    <a:schemeClr val="tx1"/>
                  </a:solidFill>
                  <a:latin typeface="微软雅黑" panose="020B0503020204020204" charset="-122"/>
                  <a:ea typeface="微软雅黑" panose="020B0503020204020204" charset="-122"/>
                </a:endParaRPr>
              </a:p>
            </p:txBody>
          </p:sp>
        </p:grpSp>
        <p:grpSp>
          <p:nvGrpSpPr>
            <p:cNvPr id="48" name="Group 44"/>
            <p:cNvGrpSpPr/>
            <p:nvPr/>
          </p:nvGrpSpPr>
          <p:grpSpPr>
            <a:xfrm>
              <a:off x="6741163" y="1918039"/>
              <a:ext cx="466477" cy="452289"/>
              <a:chOff x="4411266" y="2303265"/>
              <a:chExt cx="325040" cy="315154"/>
            </a:xfrm>
            <a:solidFill>
              <a:schemeClr val="bg1"/>
            </a:solidFill>
          </p:grpSpPr>
          <p:sp>
            <p:nvSpPr>
              <p:cNvPr id="49" name="Freeform 28"/>
              <p:cNvSpPr/>
              <p:nvPr/>
            </p:nvSpPr>
            <p:spPr bwMode="auto">
              <a:xfrm>
                <a:off x="4411266" y="2336007"/>
                <a:ext cx="291108" cy="282412"/>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grpFill/>
              <a:ln>
                <a:noFill/>
              </a:ln>
            </p:spPr>
            <p:txBody>
              <a:bodyPr lIns="0" tIns="0" rIns="0" bIns="0"/>
              <a:lstStyle/>
              <a:p>
                <a:pPr defTabSz="685165">
                  <a:defRPr/>
                </a:pPr>
                <a:endParaRPr lang="en-US" sz="1800">
                  <a:solidFill>
                    <a:schemeClr val="tx1"/>
                  </a:solidFill>
                  <a:latin typeface="微软雅黑" panose="020B0503020204020204" charset="-122"/>
                  <a:ea typeface="微软雅黑" panose="020B0503020204020204" charset="-122"/>
                </a:endParaRPr>
              </a:p>
            </p:txBody>
          </p:sp>
          <p:sp>
            <p:nvSpPr>
              <p:cNvPr id="50" name="Freeform 30"/>
              <p:cNvSpPr/>
              <p:nvPr/>
            </p:nvSpPr>
            <p:spPr bwMode="auto">
              <a:xfrm>
                <a:off x="4619625" y="2303265"/>
                <a:ext cx="116681" cy="113109"/>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grpFill/>
              <a:ln>
                <a:noFill/>
              </a:ln>
            </p:spPr>
            <p:txBody>
              <a:bodyPr lIns="0" tIns="0" rIns="0" bIns="0"/>
              <a:lstStyle/>
              <a:p>
                <a:pPr defTabSz="685165">
                  <a:defRPr/>
                </a:pPr>
                <a:endParaRPr lang="en-US" sz="1800">
                  <a:solidFill>
                    <a:schemeClr val="tx1"/>
                  </a:solidFill>
                  <a:latin typeface="微软雅黑" panose="020B0503020204020204" charset="-122"/>
                  <a:ea typeface="微软雅黑" panose="020B0503020204020204" charset="-122"/>
                </a:endParaRPr>
              </a:p>
            </p:txBody>
          </p:sp>
        </p:grpSp>
      </p:gr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wipe(down)">
                                      <p:cBhvr>
                                        <p:cTn id="13" dur="500"/>
                                        <p:tgtEl>
                                          <p:spTgt spid="42"/>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par>
                          <p:cTn id="18" fill="hold">
                            <p:stCondLst>
                              <p:cond delay="1500"/>
                            </p:stCondLst>
                            <p:childTnLst>
                              <p:par>
                                <p:cTn id="19" presetID="22" presetClass="entr" presetSubtype="4" fill="hold" nodeType="after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wipe(down)">
                                      <p:cBhvr>
                                        <p:cTn id="21" dur="500"/>
                                        <p:tgtEl>
                                          <p:spTgt spid="45"/>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34807" y="12662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热疗</a:t>
              </a:r>
              <a:r>
                <a:rPr lang="zh-CN" altLang="en-US" sz="1755" b="0">
                  <a:solidFill>
                    <a:srgbClr val="FF7F7F"/>
                  </a:solidFill>
                  <a:latin typeface="微软雅黑" panose="020B0503020204020204" charset="-122"/>
                  <a:ea typeface="微软雅黑" panose="020B0503020204020204" charset="-122"/>
                </a:rPr>
                <a:t>目的</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graphicFrame>
        <p:nvGraphicFramePr>
          <p:cNvPr id="3" name="表格 2"/>
          <p:cNvGraphicFramePr/>
          <p:nvPr>
            <p:custDataLst>
              <p:tags r:id="rId2"/>
            </p:custDataLst>
          </p:nvPr>
        </p:nvGraphicFramePr>
        <p:xfrm>
          <a:off x="681990" y="764540"/>
          <a:ext cx="7640955" cy="4049395"/>
        </p:xfrm>
        <a:graphic>
          <a:graphicData uri="http://schemas.openxmlformats.org/drawingml/2006/table">
            <a:tbl>
              <a:tblPr firstRow="1" bandRow="1">
                <a:tableStyleId>{5940675A-B579-460E-94D1-54222C63F5DA}</a:tableStyleId>
              </a:tblPr>
              <a:tblGrid>
                <a:gridCol w="1642745"/>
                <a:gridCol w="5998210"/>
              </a:tblGrid>
              <a:tr h="262890">
                <a:tc>
                  <a:txBody>
                    <a:bodyPr/>
                    <a:p>
                      <a:pPr indent="0" algn="ctr">
                        <a:buNone/>
                      </a:pPr>
                      <a:r>
                        <a:rPr lang="en-US" sz="1000" b="0">
                          <a:latin typeface="宋体" panose="02010600030101010101" pitchFamily="2" charset="-122"/>
                          <a:cs typeface="宋体" panose="02010600030101010101" pitchFamily="2" charset="-122"/>
                        </a:rPr>
                        <a:t>目的</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buNone/>
                      </a:pPr>
                      <a:r>
                        <a:rPr lang="en-US" sz="1000" b="0">
                          <a:latin typeface="宋体" panose="02010600030101010101" pitchFamily="2" charset="-122"/>
                          <a:cs typeface="宋体" panose="02010600030101010101" pitchFamily="2" charset="-122"/>
                        </a:rPr>
                        <a:t>具体内容</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r>
              <a:tr h="1315720">
                <a:tc>
                  <a:txBody>
                    <a:bodyPr/>
                    <a:p>
                      <a:pPr indent="0" algn="ctr">
                        <a:buNone/>
                      </a:pPr>
                      <a:r>
                        <a:rPr lang="en-US" sz="1000" b="0">
                          <a:latin typeface="宋体" panose="02010600030101010101" pitchFamily="2" charset="-122"/>
                          <a:cs typeface="宋体" panose="02010600030101010101" pitchFamily="2" charset="-122"/>
                        </a:rPr>
                        <a:t>炎症的消散和局限</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sz="1000" b="0">
                        <a:latin typeface="宋体" panose="02010600030101010101" pitchFamily="2" charset="-122"/>
                        <a:cs typeface="宋体" panose="02010600030101010101" pitchFamily="2" charset="-122"/>
                      </a:endParaRPr>
                    </a:p>
                    <a:p>
                      <a:pPr indent="0">
                        <a:buNone/>
                      </a:pPr>
                      <a:endParaRPr lang="en-US" sz="1000" b="0">
                        <a:latin typeface="宋体" panose="02010600030101010101" pitchFamily="2" charset="-122"/>
                        <a:cs typeface="宋体" panose="02010600030101010101" pitchFamily="2" charset="-122"/>
                      </a:endParaRPr>
                    </a:p>
                    <a:p>
                      <a:pPr indent="0">
                        <a:buNone/>
                      </a:pPr>
                      <a:r>
                        <a:rPr lang="en-US" sz="1000" b="0">
                          <a:latin typeface="宋体" panose="02010600030101010101" pitchFamily="2" charset="-122"/>
                          <a:cs typeface="宋体" panose="02010600030101010101" pitchFamily="2" charset="-122"/>
                        </a:rPr>
                        <a:t>热疗可以使局部的血管扩张，加快血液循环的速度，帮助组织中毒素和废物的排出；同时使血量增多，吞噬能力加强和新陈代谢加快，使机体局部或全身的抵抗力和修复力加强。所以炎症早期用热可以促进炎性渗出物的吸收和消散，炎症的后期用热，可以促进白细胞释放蛋白溶解酶，使炎症受到局限。适用于麦粒肿（睑腺炎）、乳腺炎等病人。</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30555">
                <a:tc>
                  <a:txBody>
                    <a:bodyPr/>
                    <a:p>
                      <a:pPr indent="0" algn="ctr">
                        <a:buNone/>
                      </a:pPr>
                      <a:r>
                        <a:rPr lang="en-US" sz="1000" b="0">
                          <a:latin typeface="宋体" panose="02010600030101010101" pitchFamily="2" charset="-122"/>
                          <a:cs typeface="宋体" panose="02010600030101010101" pitchFamily="2" charset="-122"/>
                        </a:rPr>
                        <a:t>减轻深部组织的充血</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sz="1000" b="0">
                        <a:latin typeface="宋体" panose="02010600030101010101" pitchFamily="2" charset="-122"/>
                        <a:cs typeface="宋体" panose="02010600030101010101" pitchFamily="2" charset="-122"/>
                      </a:endParaRPr>
                    </a:p>
                    <a:p>
                      <a:pPr indent="0">
                        <a:buNone/>
                      </a:pPr>
                      <a:r>
                        <a:rPr lang="en-US" sz="1000" b="0">
                          <a:latin typeface="宋体" panose="02010600030101010101" pitchFamily="2" charset="-122"/>
                          <a:cs typeface="宋体" panose="02010600030101010101" pitchFamily="2" charset="-122"/>
                        </a:rPr>
                        <a:t>热疗可以使患处皮肤的血管扩张，让平时大量呈现闭锁状态的动静脉吻合支开放，皮肤的血流量增多。由于全身循环血量的重新分布，减轻深部组织的充血。</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314450">
                <a:tc>
                  <a:txBody>
                    <a:bodyPr/>
                    <a:p>
                      <a:pPr indent="0" algn="ctr">
                        <a:buNone/>
                      </a:pPr>
                      <a:r>
                        <a:rPr lang="en-US" sz="1000" b="0">
                          <a:latin typeface="宋体" panose="02010600030101010101" pitchFamily="2" charset="-122"/>
                          <a:cs typeface="宋体" panose="02010600030101010101" pitchFamily="2" charset="-122"/>
                        </a:rPr>
                        <a:t>减轻疼痛</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sz="1000" b="0">
                        <a:latin typeface="宋体" panose="02010600030101010101" pitchFamily="2" charset="-122"/>
                        <a:cs typeface="宋体" panose="02010600030101010101" pitchFamily="2" charset="-122"/>
                      </a:endParaRPr>
                    </a:p>
                    <a:p>
                      <a:pPr indent="0">
                        <a:buNone/>
                      </a:pPr>
                      <a:endParaRPr lang="en-US" sz="1000" b="0">
                        <a:latin typeface="宋体" panose="02010600030101010101" pitchFamily="2" charset="-122"/>
                        <a:cs typeface="宋体" panose="02010600030101010101" pitchFamily="2" charset="-122"/>
                      </a:endParaRPr>
                    </a:p>
                    <a:p>
                      <a:pPr indent="0">
                        <a:buNone/>
                      </a:pPr>
                      <a:r>
                        <a:rPr lang="en-US" sz="1000" b="0">
                          <a:latin typeface="宋体" panose="02010600030101010101" pitchFamily="2" charset="-122"/>
                          <a:cs typeface="宋体" panose="02010600030101010101" pitchFamily="2" charset="-122"/>
                        </a:rPr>
                        <a:t>热疗可以降低痛觉神经的兴奋性，又可以改善血液的循环，加快致痛物质的排出和炎性渗出物的吸收，解除对神经末梢的刺激和压迫，可减轻疼痛感。同时热疗还可以使肌肉放松，增强结蹄组织的伸展性，增加关节的活动范围，减轻肌肉的僵硬、筋挛，减轻关节强直所致的疼痛。适用于腰肌劳损、肾绞痛、肠胃痉挛等病人。</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25780">
                <a:tc>
                  <a:txBody>
                    <a:bodyPr/>
                    <a:p>
                      <a:pPr indent="0" algn="ctr">
                        <a:buNone/>
                      </a:pPr>
                      <a:r>
                        <a:rPr lang="en-US" sz="1000" b="0">
                          <a:latin typeface="宋体" panose="02010600030101010101" pitchFamily="2" charset="-122"/>
                          <a:cs typeface="宋体" panose="02010600030101010101" pitchFamily="2" charset="-122"/>
                        </a:rPr>
                        <a:t>保暖与舒适</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sz="1000" b="0">
                        <a:latin typeface="宋体" panose="02010600030101010101" pitchFamily="2" charset="-122"/>
                        <a:cs typeface="宋体" panose="02010600030101010101" pitchFamily="2" charset="-122"/>
                      </a:endParaRPr>
                    </a:p>
                    <a:p>
                      <a:pPr indent="0">
                        <a:buNone/>
                      </a:pPr>
                      <a:r>
                        <a:rPr lang="en-US" sz="1000" b="0">
                          <a:latin typeface="宋体" panose="02010600030101010101" pitchFamily="2" charset="-122"/>
                          <a:cs typeface="宋体" panose="02010600030101010101" pitchFamily="2" charset="-122"/>
                        </a:rPr>
                        <a:t>热疗可以使局部的血管扩张，促进血液循环，将热带至我们的全身，使体温升高，使病人感到舒适。适用于年老体弱者、早产儿、危重患者、末梢循环不良的病人。</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34807" y="12662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热疗</a:t>
              </a:r>
              <a:r>
                <a:rPr lang="zh-CN" altLang="en-US" sz="1755" b="0">
                  <a:solidFill>
                    <a:srgbClr val="FF7F7F"/>
                  </a:solidFill>
                  <a:latin typeface="微软雅黑" panose="020B0503020204020204" charset="-122"/>
                  <a:ea typeface="微软雅黑" panose="020B0503020204020204" charset="-122"/>
                </a:rPr>
                <a:t>禁忌症</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graphicFrame>
        <p:nvGraphicFramePr>
          <p:cNvPr id="2" name="表格 1"/>
          <p:cNvGraphicFramePr/>
          <p:nvPr>
            <p:custDataLst>
              <p:tags r:id="rId2"/>
            </p:custDataLst>
          </p:nvPr>
        </p:nvGraphicFramePr>
        <p:xfrm>
          <a:off x="705485" y="444500"/>
          <a:ext cx="8193405" cy="4368800"/>
        </p:xfrm>
        <a:graphic>
          <a:graphicData uri="http://schemas.openxmlformats.org/drawingml/2006/table">
            <a:tbl>
              <a:tblPr firstRow="1" bandRow="1">
                <a:tableStyleId>{5940675A-B579-460E-94D1-54222C63F5DA}</a:tableStyleId>
              </a:tblPr>
              <a:tblGrid>
                <a:gridCol w="2077720"/>
                <a:gridCol w="6115685"/>
              </a:tblGrid>
              <a:tr h="189865">
                <a:tc>
                  <a:txBody>
                    <a:bodyPr/>
                    <a:p>
                      <a:pPr indent="0" algn="ctr">
                        <a:buNone/>
                      </a:pPr>
                      <a:r>
                        <a:rPr lang="en-US" sz="1000" b="0">
                          <a:latin typeface="宋体" panose="02010600030101010101" pitchFamily="2" charset="-122"/>
                          <a:cs typeface="宋体" panose="02010600030101010101" pitchFamily="2" charset="-122"/>
                        </a:rPr>
                        <a:t>禁忌症</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buNone/>
                      </a:pPr>
                      <a:r>
                        <a:rPr lang="en-US" sz="1000" b="0">
                          <a:latin typeface="宋体" panose="02010600030101010101" pitchFamily="2" charset="-122"/>
                          <a:cs typeface="宋体" panose="02010600030101010101" pitchFamily="2" charset="-122"/>
                        </a:rPr>
                        <a:t>具体内容</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r>
              <a:tr h="380365">
                <a:tc>
                  <a:txBody>
                    <a:bodyPr/>
                    <a:p>
                      <a:pPr indent="0" algn="ctr">
                        <a:buNone/>
                      </a:pPr>
                      <a:r>
                        <a:rPr lang="en-US" sz="1000" b="0">
                          <a:latin typeface="宋体" panose="02010600030101010101" pitchFamily="2" charset="-122"/>
                          <a:cs typeface="宋体" panose="02010600030101010101" pitchFamily="2" charset="-122"/>
                        </a:rPr>
                        <a:t>未明确诊断的急性腹痛症</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cs typeface="宋体" panose="02010600030101010101" pitchFamily="2" charset="-122"/>
                        </a:rPr>
                        <a:t> </a:t>
                      </a:r>
                      <a:endParaRPr lang="en-US" sz="1000" b="0">
                        <a:latin typeface="宋体" panose="02010600030101010101" pitchFamily="2" charset="-122"/>
                        <a:cs typeface="宋体" panose="02010600030101010101" pitchFamily="2" charset="-122"/>
                      </a:endParaRPr>
                    </a:p>
                    <a:p>
                      <a:pPr indent="0">
                        <a:buNone/>
                      </a:pPr>
                      <a:r>
                        <a:rPr lang="en-US" sz="1000" b="0">
                          <a:latin typeface="宋体" panose="02010600030101010101" pitchFamily="2" charset="-122"/>
                          <a:cs typeface="宋体" panose="02010600030101010101" pitchFamily="2" charset="-122"/>
                        </a:rPr>
                        <a:t>热疗虽然能帮助减轻疼痛，但是也能掩盖病情的真相，有引发腹膜炎的危险。</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69595">
                <a:tc>
                  <a:txBody>
                    <a:bodyPr/>
                    <a:p>
                      <a:pPr indent="0" algn="ctr">
                        <a:buNone/>
                      </a:pPr>
                      <a:r>
                        <a:rPr lang="en-US" sz="1000" b="0">
                          <a:latin typeface="宋体" panose="02010600030101010101" pitchFamily="2" charset="-122"/>
                          <a:cs typeface="宋体" panose="02010600030101010101" pitchFamily="2" charset="-122"/>
                        </a:rPr>
                        <a:t>面部危险三角区的感染</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sz="1000" b="0">
                        <a:latin typeface="宋体" panose="02010600030101010101" pitchFamily="2" charset="-122"/>
                        <a:cs typeface="宋体" panose="02010600030101010101" pitchFamily="2" charset="-122"/>
                      </a:endParaRPr>
                    </a:p>
                    <a:p>
                      <a:pPr indent="0">
                        <a:buNone/>
                      </a:pPr>
                      <a:r>
                        <a:rPr lang="en-US" sz="1000" b="0">
                          <a:latin typeface="宋体" panose="02010600030101010101" pitchFamily="2" charset="-122"/>
                          <a:cs typeface="宋体" panose="02010600030101010101" pitchFamily="2" charset="-122"/>
                        </a:rPr>
                        <a:t>因面部三角区处的血管丰富，面部的静脉没有静脉瓣，而且与颅内海绵窦相通，热疗可以使面部血管扩张，血流增多，导致细菌和病毒进入血液循环，促使炎症扩散，容易造成颅内感染和败血症的发生。</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98170">
                <a:tc>
                  <a:txBody>
                    <a:bodyPr/>
                    <a:p>
                      <a:pPr indent="0" algn="ctr">
                        <a:buNone/>
                      </a:pPr>
                      <a:r>
                        <a:rPr lang="en-US" sz="1000" b="0">
                          <a:latin typeface="宋体" panose="02010600030101010101" pitchFamily="2" charset="-122"/>
                          <a:cs typeface="宋体" panose="02010600030101010101" pitchFamily="2" charset="-122"/>
                        </a:rPr>
                        <a:t>软组织的损伤或扭伤的初期（48小时内）</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sz="1000" b="0">
                        <a:latin typeface="宋体" panose="02010600030101010101" pitchFamily="2" charset="-122"/>
                        <a:cs typeface="宋体" panose="02010600030101010101" pitchFamily="2" charset="-122"/>
                      </a:endParaRPr>
                    </a:p>
                    <a:p>
                      <a:pPr indent="0">
                        <a:buNone/>
                      </a:pPr>
                      <a:r>
                        <a:rPr lang="en-US" sz="1000" b="0">
                          <a:latin typeface="宋体" panose="02010600030101010101" pitchFamily="2" charset="-122"/>
                          <a:cs typeface="宋体" panose="02010600030101010101" pitchFamily="2" charset="-122"/>
                        </a:rPr>
                        <a:t>热疗可以促进血液循环，加重皮下出血、肿胀和疼痛。</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80365">
                <a:tc>
                  <a:txBody>
                    <a:bodyPr/>
                    <a:p>
                      <a:pPr indent="0" algn="ctr">
                        <a:buNone/>
                      </a:pPr>
                      <a:r>
                        <a:rPr lang="en-US" sz="1000" b="0">
                          <a:latin typeface="宋体" panose="02010600030101010101" pitchFamily="2" charset="-122"/>
                          <a:cs typeface="宋体" panose="02010600030101010101" pitchFamily="2" charset="-122"/>
                        </a:rPr>
                        <a:t>各种脏器出血、出血性疾病</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cs typeface="宋体" panose="02010600030101010101" pitchFamily="2" charset="-122"/>
                        </a:rPr>
                        <a:t>热疗可以使局部的血管扩张，增加脏器的血流量和血流的通透性加重出血。如血液凝固障碍的患者用热会增加出血的倾向。 </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21640">
                <a:tc>
                  <a:txBody>
                    <a:bodyPr/>
                    <a:p>
                      <a:pPr indent="0" algn="ctr">
                        <a:buNone/>
                      </a:pPr>
                      <a:r>
                        <a:rPr lang="en-US" sz="1000" b="0">
                          <a:latin typeface="宋体" panose="02010600030101010101" pitchFamily="2" charset="-122"/>
                          <a:cs typeface="宋体" panose="02010600030101010101" pitchFamily="2" charset="-122"/>
                        </a:rPr>
                        <a:t>皮肤湿疹</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sz="1000" b="0">
                        <a:latin typeface="宋体" panose="02010600030101010101" pitchFamily="2" charset="-122"/>
                        <a:cs typeface="宋体" panose="02010600030101010101" pitchFamily="2" charset="-122"/>
                      </a:endParaRPr>
                    </a:p>
                    <a:p>
                      <a:pPr indent="0">
                        <a:buNone/>
                      </a:pPr>
                      <a:r>
                        <a:rPr lang="en-US" sz="1000" b="0">
                          <a:latin typeface="宋体" panose="02010600030101010101" pitchFamily="2" charset="-122"/>
                          <a:cs typeface="宋体" panose="02010600030101010101" pitchFamily="2" charset="-122"/>
                        </a:rPr>
                        <a:t>热疗会加重皮肤受损，使老年人增加瘙痒感。</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98475">
                <a:tc>
                  <a:txBody>
                    <a:bodyPr/>
                    <a:p>
                      <a:pPr indent="0" algn="ctr">
                        <a:buNone/>
                      </a:pPr>
                      <a:r>
                        <a:rPr lang="en-US" sz="1000" b="0">
                          <a:latin typeface="宋体" panose="02010600030101010101" pitchFamily="2" charset="-122"/>
                          <a:cs typeface="宋体" panose="02010600030101010101" pitchFamily="2" charset="-122"/>
                        </a:rPr>
                        <a:t>心、肝、肾功能不全者</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sz="1000" b="0">
                        <a:latin typeface="宋体" panose="02010600030101010101" pitchFamily="2" charset="-122"/>
                        <a:cs typeface="宋体" panose="02010600030101010101" pitchFamily="2" charset="-122"/>
                      </a:endParaRPr>
                    </a:p>
                    <a:p>
                      <a:pPr indent="0">
                        <a:buNone/>
                      </a:pPr>
                      <a:r>
                        <a:rPr lang="en-US" sz="1000" b="0">
                          <a:latin typeface="宋体" panose="02010600030101010101" pitchFamily="2" charset="-122"/>
                          <a:cs typeface="宋体" panose="02010600030101010101" pitchFamily="2" charset="-122"/>
                        </a:rPr>
                        <a:t>大面积的热疗会使皮肤的血管扩张，内脏器官的血液供应会减少，从而加重病情。 </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79730">
                <a:tc>
                  <a:txBody>
                    <a:bodyPr/>
                    <a:p>
                      <a:pPr indent="0" algn="ctr">
                        <a:buNone/>
                      </a:pPr>
                      <a:r>
                        <a:rPr lang="en-US" sz="1000" b="0">
                          <a:latin typeface="宋体" panose="02010600030101010101" pitchFamily="2" charset="-122"/>
                          <a:cs typeface="宋体" panose="02010600030101010101" pitchFamily="2" charset="-122"/>
                        </a:rPr>
                        <a:t>急性炎症</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cs typeface="宋体" panose="02010600030101010101" pitchFamily="2" charset="-122"/>
                        </a:rPr>
                        <a:t>如中耳炎、结膜炎、牙龈炎，热疗会使局部的温度升高，这样有利于细菌的繁殖和分泌物的增多，从而加重病情。 </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950595">
                <a:tc>
                  <a:txBody>
                    <a:bodyPr/>
                    <a:p>
                      <a:pPr indent="0" algn="ctr">
                        <a:buNone/>
                      </a:pPr>
                      <a:r>
                        <a:rPr lang="en-US" sz="1000" b="0">
                          <a:latin typeface="宋体" panose="02010600030101010101" pitchFamily="2" charset="-122"/>
                          <a:cs typeface="宋体" panose="02010600030101010101" pitchFamily="2" charset="-122"/>
                        </a:rPr>
                        <a:t>其他</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cs typeface="宋体" panose="02010600030101010101" pitchFamily="2" charset="-122"/>
                        </a:rPr>
                        <a:t>1.金属移植物部位、人工关节： 金属使热的良好的导体，用热容易造成烫伤。</a:t>
                      </a:r>
                      <a:endParaRPr lang="en-US" sz="1000" b="0">
                        <a:latin typeface="宋体" panose="02010600030101010101" pitchFamily="2" charset="-122"/>
                        <a:cs typeface="宋体" panose="02010600030101010101" pitchFamily="2" charset="-122"/>
                      </a:endParaRPr>
                    </a:p>
                    <a:p>
                      <a:pPr indent="0">
                        <a:buNone/>
                      </a:pPr>
                      <a:r>
                        <a:rPr lang="en-US" sz="1000" b="0">
                          <a:latin typeface="宋体" panose="02010600030101010101" pitchFamily="2" charset="-122"/>
                          <a:cs typeface="宋体" panose="02010600030101010101" pitchFamily="2" charset="-122"/>
                        </a:rPr>
                        <a:t>2.孕妇：用热会影响胎儿的生长。严重可致流产或胎儿畸形。</a:t>
                      </a:r>
                      <a:endParaRPr lang="en-US" sz="1000" b="0">
                        <a:latin typeface="宋体" panose="02010600030101010101" pitchFamily="2" charset="-122"/>
                        <a:cs typeface="宋体" panose="02010600030101010101" pitchFamily="2" charset="-122"/>
                      </a:endParaRPr>
                    </a:p>
                    <a:p>
                      <a:pPr indent="0">
                        <a:buNone/>
                      </a:pPr>
                      <a:r>
                        <a:rPr lang="en-US" sz="1000" b="0">
                          <a:latin typeface="宋体" panose="02010600030101010101" pitchFamily="2" charset="-122"/>
                          <a:cs typeface="宋体" panose="02010600030101010101" pitchFamily="2" charset="-122"/>
                        </a:rPr>
                        <a:t>3.恶性病变部位： 热疗可以使正常与异常细胞加速新陈代谢而导致病情加重，同时有促进了血液循环而使肿   瘤扩散或转移。</a:t>
                      </a:r>
                      <a:endParaRPr lang="en-US" sz="1000" b="0">
                        <a:latin typeface="宋体" panose="02010600030101010101" pitchFamily="2" charset="-122"/>
                        <a:cs typeface="宋体" panose="02010600030101010101" pitchFamily="2" charset="-122"/>
                      </a:endParaRPr>
                    </a:p>
                    <a:p>
                      <a:pPr indent="0">
                        <a:buNone/>
                      </a:pPr>
                      <a:r>
                        <a:rPr lang="en-US" sz="1000" b="0">
                          <a:latin typeface="宋体" panose="02010600030101010101" pitchFamily="2" charset="-122"/>
                          <a:cs typeface="宋体" panose="02010600030101010101" pitchFamily="2" charset="-122"/>
                        </a:rPr>
                        <a:t>4.睾丸 </a:t>
                      </a:r>
                      <a:endParaRPr lang="en-US" sz="1000" b="0">
                        <a:latin typeface="宋体" panose="02010600030101010101" pitchFamily="2" charset="-122"/>
                        <a:cs typeface="宋体" panose="02010600030101010101" pitchFamily="2" charset="-122"/>
                      </a:endParaRPr>
                    </a:p>
                    <a:p>
                      <a:pPr indent="0">
                        <a:buNone/>
                      </a:pPr>
                      <a:r>
                        <a:rPr lang="en-US" sz="1000" b="0">
                          <a:latin typeface="宋体" panose="02010600030101010101" pitchFamily="2" charset="-122"/>
                          <a:cs typeface="宋体" panose="02010600030101010101" pitchFamily="2" charset="-122"/>
                        </a:rPr>
                        <a:t>5.麻痹、感觉异常、婴幼儿、老年人慎用热疗，防止烫伤。 </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2424007" y="2207646"/>
            <a:ext cx="4764405" cy="460375"/>
          </a:xfrm>
          <a:prstGeom prst="rect">
            <a:avLst/>
          </a:prstGeom>
          <a:noFill/>
        </p:spPr>
        <p:txBody>
          <a:bodyPr wrap="none" rtlCol="0">
            <a:spAutoFit/>
          </a:bodyPr>
          <a:lstStyle/>
          <a:p>
            <a:pPr algn="l"/>
            <a:r>
              <a:rPr lang="zh-CN" altLang="en-US" sz="2400" b="1">
                <a:solidFill>
                  <a:srgbClr val="FF7F7F"/>
                </a:solidFill>
                <a:latin typeface="微软雅黑" panose="020B0503020204020204" charset="-122"/>
                <a:ea typeface="微软雅黑" panose="020B0503020204020204" charset="-122"/>
              </a:rPr>
              <a:t>子任务一：用热水袋为老年人</a:t>
            </a:r>
            <a:r>
              <a:rPr lang="zh-CN" altLang="en-US" sz="2400" b="1">
                <a:solidFill>
                  <a:srgbClr val="FF7F7F"/>
                </a:solidFill>
                <a:latin typeface="微软雅黑" panose="020B0503020204020204" charset="-122"/>
                <a:ea typeface="微软雅黑" panose="020B0503020204020204" charset="-122"/>
              </a:rPr>
              <a:t>保暖</a:t>
            </a:r>
            <a:endParaRPr lang="zh-CN" altLang="en-US" sz="2400" b="1">
              <a:solidFill>
                <a:srgbClr val="FF7F7F"/>
              </a:solidFill>
              <a:latin typeface="微软雅黑" panose="020B0503020204020204" charset="-122"/>
              <a:ea typeface="微软雅黑" panose="020B0503020204020204" charset="-122"/>
            </a:endParaRPr>
          </a:p>
        </p:txBody>
      </p:sp>
      <p:grpSp>
        <p:nvGrpSpPr>
          <p:cNvPr id="4" name="组合 3"/>
          <p:cNvGrpSpPr/>
          <p:nvPr/>
        </p:nvGrpSpPr>
        <p:grpSpPr>
          <a:xfrm>
            <a:off x="3903281" y="1244963"/>
            <a:ext cx="1337863" cy="816800"/>
            <a:chOff x="7304087" y="2314113"/>
            <a:chExt cx="1001487" cy="611434"/>
          </a:xfrm>
        </p:grpSpPr>
        <p:sp>
          <p:nvSpPr>
            <p:cNvPr id="5" name="对角圆角矩形 4"/>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1">
                <a:latin typeface="微软雅黑" panose="020B0503020204020204" charset="-122"/>
                <a:ea typeface="微软雅黑" panose="020B0503020204020204" charset="-122"/>
              </a:endParaRPr>
            </a:p>
          </p:txBody>
        </p:sp>
        <p:pic>
          <p:nvPicPr>
            <p:cNvPr id="6" name="图片 5"/>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pic>
        <p:nvPicPr>
          <p:cNvPr id="8" name="图片 7" descr="852"/>
          <p:cNvPicPr>
            <a:picLocks noChangeAspect="1"/>
          </p:cNvPicPr>
          <p:nvPr/>
        </p:nvPicPr>
        <p:blipFill>
          <a:blip r:embed="rId2"/>
          <a:stretch>
            <a:fillRect/>
          </a:stretch>
        </p:blipFill>
        <p:spPr>
          <a:xfrm>
            <a:off x="2574925" y="810260"/>
            <a:ext cx="981075" cy="88963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5300" fill="hold"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45300" fill="hold" grpId="0" nodeType="withEffect">
                                  <p:stCondLst>
                                    <p:cond delay="7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1+#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7" presetClass="entr" presetSubtype="1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rot="0">
            <a:off x="121920" y="89535"/>
            <a:ext cx="546735" cy="300355"/>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nvGrpSpPr>
          <p:cNvPr id="22" name="组合 2"/>
          <p:cNvGrpSpPr/>
          <p:nvPr/>
        </p:nvGrpSpPr>
        <p:grpSpPr>
          <a:xfrm>
            <a:off x="689960" y="1263211"/>
            <a:ext cx="2178491" cy="3037295"/>
            <a:chOff x="920793" y="1626611"/>
            <a:chExt cx="2904655" cy="4048476"/>
          </a:xfrm>
        </p:grpSpPr>
        <p:sp>
          <p:nvSpPr>
            <p:cNvPr id="23" name="任意多边形 22"/>
            <p:cNvSpPr/>
            <p:nvPr/>
          </p:nvSpPr>
          <p:spPr>
            <a:xfrm>
              <a:off x="920793" y="4340550"/>
              <a:ext cx="2904655" cy="1334537"/>
            </a:xfrm>
            <a:custGeom>
              <a:avLst/>
              <a:gdLst>
                <a:gd name="connsiteX0" fmla="*/ 941222 w 2073835"/>
                <a:gd name="connsiteY0" fmla="*/ 1295 h 1018179"/>
                <a:gd name="connsiteX1" fmla="*/ 1075324 w 2073835"/>
                <a:gd name="connsiteY1" fmla="*/ 33590 h 1018179"/>
                <a:gd name="connsiteX2" fmla="*/ 1184084 w 2073835"/>
                <a:gd name="connsiteY2" fmla="*/ 128259 h 1018179"/>
                <a:gd name="connsiteX3" fmla="*/ 1212920 w 2073835"/>
                <a:gd name="connsiteY3" fmla="*/ 166945 h 1018179"/>
                <a:gd name="connsiteX4" fmla="*/ 1242709 w 2073835"/>
                <a:gd name="connsiteY4" fmla="*/ 174112 h 1018179"/>
                <a:gd name="connsiteX5" fmla="*/ 1238958 w 2073835"/>
                <a:gd name="connsiteY5" fmla="*/ 157124 h 1018179"/>
                <a:gd name="connsiteX6" fmla="*/ 1183625 w 2073835"/>
                <a:gd name="connsiteY6" fmla="*/ 8652 h 1018179"/>
                <a:gd name="connsiteX7" fmla="*/ 1196051 w 2073835"/>
                <a:gd name="connsiteY7" fmla="*/ 6190 h 1018179"/>
                <a:gd name="connsiteX8" fmla="*/ 1381889 w 2073835"/>
                <a:gd name="connsiteY8" fmla="*/ 121834 h 1018179"/>
                <a:gd name="connsiteX9" fmla="*/ 1441247 w 2073835"/>
                <a:gd name="connsiteY9" fmla="*/ 253240 h 1018179"/>
                <a:gd name="connsiteX10" fmla="*/ 1442778 w 2073835"/>
                <a:gd name="connsiteY10" fmla="*/ 260415 h 1018179"/>
                <a:gd name="connsiteX11" fmla="*/ 1476284 w 2073835"/>
                <a:gd name="connsiteY11" fmla="*/ 277306 h 1018179"/>
                <a:gd name="connsiteX12" fmla="*/ 1496812 w 2073835"/>
                <a:gd name="connsiteY12" fmla="*/ 292846 h 1018179"/>
                <a:gd name="connsiteX13" fmla="*/ 1497407 w 2073835"/>
                <a:gd name="connsiteY13" fmla="*/ 262750 h 1018179"/>
                <a:gd name="connsiteX14" fmla="*/ 1478496 w 2073835"/>
                <a:gd name="connsiteY14" fmla="*/ 105434 h 1018179"/>
                <a:gd name="connsiteX15" fmla="*/ 1644628 w 2073835"/>
                <a:gd name="connsiteY15" fmla="*/ 262020 h 1018179"/>
                <a:gd name="connsiteX16" fmla="*/ 1671460 w 2073835"/>
                <a:gd name="connsiteY16" fmla="*/ 403691 h 1018179"/>
                <a:gd name="connsiteX17" fmla="*/ 1670350 w 2073835"/>
                <a:gd name="connsiteY17" fmla="*/ 445054 h 1018179"/>
                <a:gd name="connsiteX18" fmla="*/ 1694126 w 2073835"/>
                <a:gd name="connsiteY18" fmla="*/ 470904 h 1018179"/>
                <a:gd name="connsiteX19" fmla="*/ 1700545 w 2073835"/>
                <a:gd name="connsiteY19" fmla="*/ 456384 h 1018179"/>
                <a:gd name="connsiteX20" fmla="*/ 1743850 w 2073835"/>
                <a:gd name="connsiteY20" fmla="*/ 303968 h 1018179"/>
                <a:gd name="connsiteX21" fmla="*/ 1836628 w 2073835"/>
                <a:gd name="connsiteY21" fmla="*/ 512562 h 1018179"/>
                <a:gd name="connsiteX22" fmla="*/ 1818797 w 2073835"/>
                <a:gd name="connsiteY22" fmla="*/ 616449 h 1018179"/>
                <a:gd name="connsiteX23" fmla="*/ 1809330 w 2073835"/>
                <a:gd name="connsiteY23" fmla="*/ 643932 h 1018179"/>
                <a:gd name="connsiteX24" fmla="*/ 1828639 w 2073835"/>
                <a:gd name="connsiteY24" fmla="*/ 692088 h 1018179"/>
                <a:gd name="connsiteX25" fmla="*/ 1841046 w 2073835"/>
                <a:gd name="connsiteY25" fmla="*/ 678131 h 1018179"/>
                <a:gd name="connsiteX26" fmla="*/ 1928839 w 2073835"/>
                <a:gd name="connsiteY26" fmla="*/ 546229 h 1018179"/>
                <a:gd name="connsiteX27" fmla="*/ 1953464 w 2073835"/>
                <a:gd name="connsiteY27" fmla="*/ 773194 h 1018179"/>
                <a:gd name="connsiteX28" fmla="*/ 1925321 w 2073835"/>
                <a:gd name="connsiteY28" fmla="*/ 833887 h 1018179"/>
                <a:gd name="connsiteX29" fmla="*/ 1887788 w 2073835"/>
                <a:gd name="connsiteY29" fmla="*/ 889545 h 1018179"/>
                <a:gd name="connsiteX30" fmla="*/ 1901384 w 2073835"/>
                <a:gd name="connsiteY30" fmla="*/ 958383 h 1018179"/>
                <a:gd name="connsiteX31" fmla="*/ 1901664 w 2073835"/>
                <a:gd name="connsiteY31" fmla="*/ 963928 h 1018179"/>
                <a:gd name="connsiteX32" fmla="*/ 1911505 w 2073835"/>
                <a:gd name="connsiteY32" fmla="*/ 960749 h 1018179"/>
                <a:gd name="connsiteX33" fmla="*/ 2059875 w 2073835"/>
                <a:gd name="connsiteY33" fmla="*/ 818704 h 1018179"/>
                <a:gd name="connsiteX34" fmla="*/ 2053441 w 2073835"/>
                <a:gd name="connsiteY34" fmla="*/ 1018052 h 1018179"/>
                <a:gd name="connsiteX35" fmla="*/ 2053388 w 2073835"/>
                <a:gd name="connsiteY35" fmla="*/ 1018179 h 1018179"/>
                <a:gd name="connsiteX36" fmla="*/ 1827546 w 2073835"/>
                <a:gd name="connsiteY36" fmla="*/ 1018179 h 1018179"/>
                <a:gd name="connsiteX37" fmla="*/ 1826757 w 2073835"/>
                <a:gd name="connsiteY37" fmla="*/ 1011530 h 1018179"/>
                <a:gd name="connsiteX38" fmla="*/ 1286369 w 2073835"/>
                <a:gd name="connsiteY38" fmla="*/ 1011530 h 1018179"/>
                <a:gd name="connsiteX39" fmla="*/ 1284390 w 2073835"/>
                <a:gd name="connsiteY39" fmla="*/ 991895 h 1018179"/>
                <a:gd name="connsiteX40" fmla="*/ 993926 w 2073835"/>
                <a:gd name="connsiteY40" fmla="*/ 755160 h 1018179"/>
                <a:gd name="connsiteX41" fmla="*/ 703463 w 2073835"/>
                <a:gd name="connsiteY41" fmla="*/ 991895 h 1018179"/>
                <a:gd name="connsiteX42" fmla="*/ 701483 w 2073835"/>
                <a:gd name="connsiteY42" fmla="*/ 1011530 h 1018179"/>
                <a:gd name="connsiteX43" fmla="*/ 83785 w 2073835"/>
                <a:gd name="connsiteY43" fmla="*/ 1011530 h 1018179"/>
                <a:gd name="connsiteX44" fmla="*/ 84222 w 2073835"/>
                <a:gd name="connsiteY44" fmla="*/ 1002870 h 1018179"/>
                <a:gd name="connsiteX45" fmla="*/ 39947 w 2073835"/>
                <a:gd name="connsiteY45" fmla="*/ 1005608 h 1018179"/>
                <a:gd name="connsiteX46" fmla="*/ 1517 w 2073835"/>
                <a:gd name="connsiteY46" fmla="*/ 1014873 h 1018179"/>
                <a:gd name="connsiteX47" fmla="*/ 101434 w 2073835"/>
                <a:gd name="connsiteY47" fmla="*/ 882551 h 1018179"/>
                <a:gd name="connsiteX48" fmla="*/ 101449 w 2073835"/>
                <a:gd name="connsiteY48" fmla="*/ 882540 h 1018179"/>
                <a:gd name="connsiteX49" fmla="*/ 118438 w 2073835"/>
                <a:gd name="connsiteY49" fmla="*/ 796523 h 1018179"/>
                <a:gd name="connsiteX50" fmla="*/ 90983 w 2073835"/>
                <a:gd name="connsiteY50" fmla="*/ 806526 h 1018179"/>
                <a:gd name="connsiteX51" fmla="*/ 3409 w 2073835"/>
                <a:gd name="connsiteY51" fmla="*/ 852621 h 1018179"/>
                <a:gd name="connsiteX52" fmla="*/ 101028 w 2073835"/>
                <a:gd name="connsiteY52" fmla="*/ 646249 h 1018179"/>
                <a:gd name="connsiteX53" fmla="*/ 191411 w 2073835"/>
                <a:gd name="connsiteY53" fmla="*/ 592012 h 1018179"/>
                <a:gd name="connsiteX54" fmla="*/ 215724 w 2073835"/>
                <a:gd name="connsiteY54" fmla="*/ 582337 h 1018179"/>
                <a:gd name="connsiteX55" fmla="*/ 248732 w 2073835"/>
                <a:gd name="connsiteY55" fmla="*/ 530134 h 1018179"/>
                <a:gd name="connsiteX56" fmla="*/ 193673 w 2073835"/>
                <a:gd name="connsiteY56" fmla="*/ 531208 h 1018179"/>
                <a:gd name="connsiteX57" fmla="*/ 95890 w 2073835"/>
                <a:gd name="connsiteY57" fmla="*/ 546450 h 1018179"/>
                <a:gd name="connsiteX58" fmla="*/ 255095 w 2073835"/>
                <a:gd name="connsiteY58" fmla="*/ 382827 h 1018179"/>
                <a:gd name="connsiteX59" fmla="*/ 397175 w 2073835"/>
                <a:gd name="connsiteY59" fmla="*/ 358249 h 1018179"/>
                <a:gd name="connsiteX60" fmla="*/ 404243 w 2073835"/>
                <a:gd name="connsiteY60" fmla="*/ 358551 h 1018179"/>
                <a:gd name="connsiteX61" fmla="*/ 449181 w 2073835"/>
                <a:gd name="connsiteY61" fmla="*/ 324533 h 1018179"/>
                <a:gd name="connsiteX62" fmla="*/ 440910 w 2073835"/>
                <a:gd name="connsiteY62" fmla="*/ 321817 h 1018179"/>
                <a:gd name="connsiteX63" fmla="*/ 284963 w 2073835"/>
                <a:gd name="connsiteY63" fmla="*/ 293776 h 1018179"/>
                <a:gd name="connsiteX64" fmla="*/ 483374 w 2073835"/>
                <a:gd name="connsiteY64" fmla="*/ 180851 h 1018179"/>
                <a:gd name="connsiteX65" fmla="*/ 644966 w 2073835"/>
                <a:gd name="connsiteY65" fmla="*/ 201719 h 1018179"/>
                <a:gd name="connsiteX66" fmla="*/ 654610 w 2073835"/>
                <a:gd name="connsiteY66" fmla="*/ 205195 h 1018179"/>
                <a:gd name="connsiteX67" fmla="*/ 659458 w 2073835"/>
                <a:gd name="connsiteY67" fmla="*/ 202751 h 1018179"/>
                <a:gd name="connsiteX68" fmla="*/ 693065 w 2073835"/>
                <a:gd name="connsiteY68" fmla="*/ 191267 h 1018179"/>
                <a:gd name="connsiteX69" fmla="*/ 667080 w 2073835"/>
                <a:gd name="connsiteY69" fmla="*/ 172930 h 1018179"/>
                <a:gd name="connsiteX70" fmla="*/ 526180 w 2073835"/>
                <a:gd name="connsiteY70" fmla="*/ 100454 h 1018179"/>
                <a:gd name="connsiteX71" fmla="*/ 683757 w 2073835"/>
                <a:gd name="connsiteY71" fmla="*/ 48863 h 1018179"/>
                <a:gd name="connsiteX72" fmla="*/ 748960 w 2073835"/>
                <a:gd name="connsiteY72" fmla="*/ 50577 h 1018179"/>
                <a:gd name="connsiteX73" fmla="*/ 881341 w 2073835"/>
                <a:gd name="connsiteY73" fmla="*/ 107728 h 1018179"/>
                <a:gd name="connsiteX74" fmla="*/ 929904 w 2073835"/>
                <a:gd name="connsiteY74" fmla="*/ 142511 h 1018179"/>
                <a:gd name="connsiteX75" fmla="*/ 971678 w 2073835"/>
                <a:gd name="connsiteY75" fmla="*/ 140534 h 1018179"/>
                <a:gd name="connsiteX76" fmla="*/ 960141 w 2073835"/>
                <a:gd name="connsiteY76" fmla="*/ 125282 h 1018179"/>
                <a:gd name="connsiteX77" fmla="*/ 847922 w 2073835"/>
                <a:gd name="connsiteY77" fmla="*/ 13423 h 1018179"/>
                <a:gd name="connsiteX78" fmla="*/ 941222 w 2073835"/>
                <a:gd name="connsiteY78" fmla="*/ 1295 h 1018179"/>
                <a:gd name="connsiteX0-1" fmla="*/ 941222 w 2073835"/>
                <a:gd name="connsiteY0-2" fmla="*/ 1295 h 1018179"/>
                <a:gd name="connsiteX1-3" fmla="*/ 1075324 w 2073835"/>
                <a:gd name="connsiteY1-4" fmla="*/ 33590 h 1018179"/>
                <a:gd name="connsiteX2-5" fmla="*/ 1184084 w 2073835"/>
                <a:gd name="connsiteY2-6" fmla="*/ 128259 h 1018179"/>
                <a:gd name="connsiteX3-7" fmla="*/ 1212920 w 2073835"/>
                <a:gd name="connsiteY3-8" fmla="*/ 166945 h 1018179"/>
                <a:gd name="connsiteX4-9" fmla="*/ 1242709 w 2073835"/>
                <a:gd name="connsiteY4-10" fmla="*/ 174112 h 1018179"/>
                <a:gd name="connsiteX5-11" fmla="*/ 1238958 w 2073835"/>
                <a:gd name="connsiteY5-12" fmla="*/ 157124 h 1018179"/>
                <a:gd name="connsiteX6-13" fmla="*/ 1183625 w 2073835"/>
                <a:gd name="connsiteY6-14" fmla="*/ 8652 h 1018179"/>
                <a:gd name="connsiteX7-15" fmla="*/ 1196051 w 2073835"/>
                <a:gd name="connsiteY7-16" fmla="*/ 6190 h 1018179"/>
                <a:gd name="connsiteX8-17" fmla="*/ 1381889 w 2073835"/>
                <a:gd name="connsiteY8-18" fmla="*/ 121834 h 1018179"/>
                <a:gd name="connsiteX9-19" fmla="*/ 1441247 w 2073835"/>
                <a:gd name="connsiteY9-20" fmla="*/ 253240 h 1018179"/>
                <a:gd name="connsiteX10-21" fmla="*/ 1442778 w 2073835"/>
                <a:gd name="connsiteY10-22" fmla="*/ 260415 h 1018179"/>
                <a:gd name="connsiteX11-23" fmla="*/ 1476284 w 2073835"/>
                <a:gd name="connsiteY11-24" fmla="*/ 277306 h 1018179"/>
                <a:gd name="connsiteX12-25" fmla="*/ 1497407 w 2073835"/>
                <a:gd name="connsiteY12-26" fmla="*/ 262750 h 1018179"/>
                <a:gd name="connsiteX13-27" fmla="*/ 1478496 w 2073835"/>
                <a:gd name="connsiteY13-28" fmla="*/ 105434 h 1018179"/>
                <a:gd name="connsiteX14-29" fmla="*/ 1644628 w 2073835"/>
                <a:gd name="connsiteY14-30" fmla="*/ 262020 h 1018179"/>
                <a:gd name="connsiteX15-31" fmla="*/ 1671460 w 2073835"/>
                <a:gd name="connsiteY15-32" fmla="*/ 403691 h 1018179"/>
                <a:gd name="connsiteX16-33" fmla="*/ 1670350 w 2073835"/>
                <a:gd name="connsiteY16-34" fmla="*/ 445054 h 1018179"/>
                <a:gd name="connsiteX17-35" fmla="*/ 1694126 w 2073835"/>
                <a:gd name="connsiteY17-36" fmla="*/ 470904 h 1018179"/>
                <a:gd name="connsiteX18-37" fmla="*/ 1700545 w 2073835"/>
                <a:gd name="connsiteY18-38" fmla="*/ 456384 h 1018179"/>
                <a:gd name="connsiteX19-39" fmla="*/ 1743850 w 2073835"/>
                <a:gd name="connsiteY19-40" fmla="*/ 303968 h 1018179"/>
                <a:gd name="connsiteX20-41" fmla="*/ 1836628 w 2073835"/>
                <a:gd name="connsiteY20-42" fmla="*/ 512562 h 1018179"/>
                <a:gd name="connsiteX21-43" fmla="*/ 1818797 w 2073835"/>
                <a:gd name="connsiteY21-44" fmla="*/ 616449 h 1018179"/>
                <a:gd name="connsiteX22-45" fmla="*/ 1809330 w 2073835"/>
                <a:gd name="connsiteY22-46" fmla="*/ 643932 h 1018179"/>
                <a:gd name="connsiteX23-47" fmla="*/ 1828639 w 2073835"/>
                <a:gd name="connsiteY23-48" fmla="*/ 692088 h 1018179"/>
                <a:gd name="connsiteX24-49" fmla="*/ 1841046 w 2073835"/>
                <a:gd name="connsiteY24-50" fmla="*/ 678131 h 1018179"/>
                <a:gd name="connsiteX25-51" fmla="*/ 1928839 w 2073835"/>
                <a:gd name="connsiteY25-52" fmla="*/ 546229 h 1018179"/>
                <a:gd name="connsiteX26-53" fmla="*/ 1953464 w 2073835"/>
                <a:gd name="connsiteY26-54" fmla="*/ 773194 h 1018179"/>
                <a:gd name="connsiteX27-55" fmla="*/ 1925321 w 2073835"/>
                <a:gd name="connsiteY27-56" fmla="*/ 833887 h 1018179"/>
                <a:gd name="connsiteX28-57" fmla="*/ 1887788 w 2073835"/>
                <a:gd name="connsiteY28-58" fmla="*/ 889545 h 1018179"/>
                <a:gd name="connsiteX29-59" fmla="*/ 1901384 w 2073835"/>
                <a:gd name="connsiteY29-60" fmla="*/ 958383 h 1018179"/>
                <a:gd name="connsiteX30-61" fmla="*/ 1901664 w 2073835"/>
                <a:gd name="connsiteY30-62" fmla="*/ 963928 h 1018179"/>
                <a:gd name="connsiteX31-63" fmla="*/ 1911505 w 2073835"/>
                <a:gd name="connsiteY31-64" fmla="*/ 960749 h 1018179"/>
                <a:gd name="connsiteX32-65" fmla="*/ 2059875 w 2073835"/>
                <a:gd name="connsiteY32-66" fmla="*/ 818704 h 1018179"/>
                <a:gd name="connsiteX33-67" fmla="*/ 2053441 w 2073835"/>
                <a:gd name="connsiteY33-68" fmla="*/ 1018052 h 1018179"/>
                <a:gd name="connsiteX34-69" fmla="*/ 2053388 w 2073835"/>
                <a:gd name="connsiteY34-70" fmla="*/ 1018179 h 1018179"/>
                <a:gd name="connsiteX35-71" fmla="*/ 1827546 w 2073835"/>
                <a:gd name="connsiteY35-72" fmla="*/ 1018179 h 1018179"/>
                <a:gd name="connsiteX36-73" fmla="*/ 1826757 w 2073835"/>
                <a:gd name="connsiteY36-74" fmla="*/ 1011530 h 1018179"/>
                <a:gd name="connsiteX37-75" fmla="*/ 1286369 w 2073835"/>
                <a:gd name="connsiteY37-76" fmla="*/ 1011530 h 1018179"/>
                <a:gd name="connsiteX38-77" fmla="*/ 1284390 w 2073835"/>
                <a:gd name="connsiteY38-78" fmla="*/ 991895 h 1018179"/>
                <a:gd name="connsiteX39-79" fmla="*/ 993926 w 2073835"/>
                <a:gd name="connsiteY39-80" fmla="*/ 755160 h 1018179"/>
                <a:gd name="connsiteX40-81" fmla="*/ 703463 w 2073835"/>
                <a:gd name="connsiteY40-82" fmla="*/ 991895 h 1018179"/>
                <a:gd name="connsiteX41-83" fmla="*/ 701483 w 2073835"/>
                <a:gd name="connsiteY41-84" fmla="*/ 1011530 h 1018179"/>
                <a:gd name="connsiteX42-85" fmla="*/ 83785 w 2073835"/>
                <a:gd name="connsiteY42-86" fmla="*/ 1011530 h 1018179"/>
                <a:gd name="connsiteX43-87" fmla="*/ 84222 w 2073835"/>
                <a:gd name="connsiteY43-88" fmla="*/ 1002870 h 1018179"/>
                <a:gd name="connsiteX44-89" fmla="*/ 39947 w 2073835"/>
                <a:gd name="connsiteY44-90" fmla="*/ 1005608 h 1018179"/>
                <a:gd name="connsiteX45-91" fmla="*/ 1517 w 2073835"/>
                <a:gd name="connsiteY45-92" fmla="*/ 1014873 h 1018179"/>
                <a:gd name="connsiteX46-93" fmla="*/ 101434 w 2073835"/>
                <a:gd name="connsiteY46-94" fmla="*/ 882551 h 1018179"/>
                <a:gd name="connsiteX47-95" fmla="*/ 101449 w 2073835"/>
                <a:gd name="connsiteY47-96" fmla="*/ 882540 h 1018179"/>
                <a:gd name="connsiteX48-97" fmla="*/ 118438 w 2073835"/>
                <a:gd name="connsiteY48-98" fmla="*/ 796523 h 1018179"/>
                <a:gd name="connsiteX49-99" fmla="*/ 90983 w 2073835"/>
                <a:gd name="connsiteY49-100" fmla="*/ 806526 h 1018179"/>
                <a:gd name="connsiteX50-101" fmla="*/ 3409 w 2073835"/>
                <a:gd name="connsiteY50-102" fmla="*/ 852621 h 1018179"/>
                <a:gd name="connsiteX51-103" fmla="*/ 101028 w 2073835"/>
                <a:gd name="connsiteY51-104" fmla="*/ 646249 h 1018179"/>
                <a:gd name="connsiteX52-105" fmla="*/ 191411 w 2073835"/>
                <a:gd name="connsiteY52-106" fmla="*/ 592012 h 1018179"/>
                <a:gd name="connsiteX53-107" fmla="*/ 215724 w 2073835"/>
                <a:gd name="connsiteY53-108" fmla="*/ 582337 h 1018179"/>
                <a:gd name="connsiteX54-109" fmla="*/ 248732 w 2073835"/>
                <a:gd name="connsiteY54-110" fmla="*/ 530134 h 1018179"/>
                <a:gd name="connsiteX55-111" fmla="*/ 193673 w 2073835"/>
                <a:gd name="connsiteY55-112" fmla="*/ 531208 h 1018179"/>
                <a:gd name="connsiteX56-113" fmla="*/ 95890 w 2073835"/>
                <a:gd name="connsiteY56-114" fmla="*/ 546450 h 1018179"/>
                <a:gd name="connsiteX57-115" fmla="*/ 255095 w 2073835"/>
                <a:gd name="connsiteY57-116" fmla="*/ 382827 h 1018179"/>
                <a:gd name="connsiteX58-117" fmla="*/ 397175 w 2073835"/>
                <a:gd name="connsiteY58-118" fmla="*/ 358249 h 1018179"/>
                <a:gd name="connsiteX59-119" fmla="*/ 404243 w 2073835"/>
                <a:gd name="connsiteY59-120" fmla="*/ 358551 h 1018179"/>
                <a:gd name="connsiteX60-121" fmla="*/ 449181 w 2073835"/>
                <a:gd name="connsiteY60-122" fmla="*/ 324533 h 1018179"/>
                <a:gd name="connsiteX61-123" fmla="*/ 440910 w 2073835"/>
                <a:gd name="connsiteY61-124" fmla="*/ 321817 h 1018179"/>
                <a:gd name="connsiteX62-125" fmla="*/ 284963 w 2073835"/>
                <a:gd name="connsiteY62-126" fmla="*/ 293776 h 1018179"/>
                <a:gd name="connsiteX63-127" fmla="*/ 483374 w 2073835"/>
                <a:gd name="connsiteY63-128" fmla="*/ 180851 h 1018179"/>
                <a:gd name="connsiteX64-129" fmla="*/ 644966 w 2073835"/>
                <a:gd name="connsiteY64-130" fmla="*/ 201719 h 1018179"/>
                <a:gd name="connsiteX65-131" fmla="*/ 654610 w 2073835"/>
                <a:gd name="connsiteY65-132" fmla="*/ 205195 h 1018179"/>
                <a:gd name="connsiteX66-133" fmla="*/ 659458 w 2073835"/>
                <a:gd name="connsiteY66-134" fmla="*/ 202751 h 1018179"/>
                <a:gd name="connsiteX67-135" fmla="*/ 693065 w 2073835"/>
                <a:gd name="connsiteY67-136" fmla="*/ 191267 h 1018179"/>
                <a:gd name="connsiteX68-137" fmla="*/ 667080 w 2073835"/>
                <a:gd name="connsiteY68-138" fmla="*/ 172930 h 1018179"/>
                <a:gd name="connsiteX69-139" fmla="*/ 526180 w 2073835"/>
                <a:gd name="connsiteY69-140" fmla="*/ 100454 h 1018179"/>
                <a:gd name="connsiteX70-141" fmla="*/ 683757 w 2073835"/>
                <a:gd name="connsiteY70-142" fmla="*/ 48863 h 1018179"/>
                <a:gd name="connsiteX71-143" fmla="*/ 748960 w 2073835"/>
                <a:gd name="connsiteY71-144" fmla="*/ 50577 h 1018179"/>
                <a:gd name="connsiteX72-145" fmla="*/ 881341 w 2073835"/>
                <a:gd name="connsiteY72-146" fmla="*/ 107728 h 1018179"/>
                <a:gd name="connsiteX73-147" fmla="*/ 929904 w 2073835"/>
                <a:gd name="connsiteY73-148" fmla="*/ 142511 h 1018179"/>
                <a:gd name="connsiteX74-149" fmla="*/ 971678 w 2073835"/>
                <a:gd name="connsiteY74-150" fmla="*/ 140534 h 1018179"/>
                <a:gd name="connsiteX75-151" fmla="*/ 960141 w 2073835"/>
                <a:gd name="connsiteY75-152" fmla="*/ 125282 h 1018179"/>
                <a:gd name="connsiteX76-153" fmla="*/ 847922 w 2073835"/>
                <a:gd name="connsiteY76-154" fmla="*/ 13423 h 1018179"/>
                <a:gd name="connsiteX77-155" fmla="*/ 941222 w 2073835"/>
                <a:gd name="connsiteY77-156" fmla="*/ 1295 h 1018179"/>
                <a:gd name="connsiteX0-157" fmla="*/ 941222 w 2073835"/>
                <a:gd name="connsiteY0-158" fmla="*/ 1295 h 1018179"/>
                <a:gd name="connsiteX1-159" fmla="*/ 1075324 w 2073835"/>
                <a:gd name="connsiteY1-160" fmla="*/ 33590 h 1018179"/>
                <a:gd name="connsiteX2-161" fmla="*/ 1184084 w 2073835"/>
                <a:gd name="connsiteY2-162" fmla="*/ 128259 h 1018179"/>
                <a:gd name="connsiteX3-163" fmla="*/ 1212920 w 2073835"/>
                <a:gd name="connsiteY3-164" fmla="*/ 166945 h 1018179"/>
                <a:gd name="connsiteX4-165" fmla="*/ 1242709 w 2073835"/>
                <a:gd name="connsiteY4-166" fmla="*/ 174112 h 1018179"/>
                <a:gd name="connsiteX5-167" fmla="*/ 1238958 w 2073835"/>
                <a:gd name="connsiteY5-168" fmla="*/ 157124 h 1018179"/>
                <a:gd name="connsiteX6-169" fmla="*/ 1183625 w 2073835"/>
                <a:gd name="connsiteY6-170" fmla="*/ 8652 h 1018179"/>
                <a:gd name="connsiteX7-171" fmla="*/ 1196051 w 2073835"/>
                <a:gd name="connsiteY7-172" fmla="*/ 6190 h 1018179"/>
                <a:gd name="connsiteX8-173" fmla="*/ 1381889 w 2073835"/>
                <a:gd name="connsiteY8-174" fmla="*/ 121834 h 1018179"/>
                <a:gd name="connsiteX9-175" fmla="*/ 1441247 w 2073835"/>
                <a:gd name="connsiteY9-176" fmla="*/ 253240 h 1018179"/>
                <a:gd name="connsiteX10-177" fmla="*/ 1442778 w 2073835"/>
                <a:gd name="connsiteY10-178" fmla="*/ 260415 h 1018179"/>
                <a:gd name="connsiteX11-179" fmla="*/ 1476284 w 2073835"/>
                <a:gd name="connsiteY11-180" fmla="*/ 277306 h 1018179"/>
                <a:gd name="connsiteX12-181" fmla="*/ 1497407 w 2073835"/>
                <a:gd name="connsiteY12-182" fmla="*/ 262750 h 1018179"/>
                <a:gd name="connsiteX13-183" fmla="*/ 1478496 w 2073835"/>
                <a:gd name="connsiteY13-184" fmla="*/ 105434 h 1018179"/>
                <a:gd name="connsiteX14-185" fmla="*/ 1644628 w 2073835"/>
                <a:gd name="connsiteY14-186" fmla="*/ 262020 h 1018179"/>
                <a:gd name="connsiteX15-187" fmla="*/ 1671460 w 2073835"/>
                <a:gd name="connsiteY15-188" fmla="*/ 403691 h 1018179"/>
                <a:gd name="connsiteX16-189" fmla="*/ 1670350 w 2073835"/>
                <a:gd name="connsiteY16-190" fmla="*/ 445054 h 1018179"/>
                <a:gd name="connsiteX17-191" fmla="*/ 1694126 w 2073835"/>
                <a:gd name="connsiteY17-192" fmla="*/ 470904 h 1018179"/>
                <a:gd name="connsiteX18-193" fmla="*/ 1707195 w 2073835"/>
                <a:gd name="connsiteY18-194" fmla="*/ 443083 h 1018179"/>
                <a:gd name="connsiteX19-195" fmla="*/ 1743850 w 2073835"/>
                <a:gd name="connsiteY19-196" fmla="*/ 303968 h 1018179"/>
                <a:gd name="connsiteX20-197" fmla="*/ 1836628 w 2073835"/>
                <a:gd name="connsiteY20-198" fmla="*/ 512562 h 1018179"/>
                <a:gd name="connsiteX21-199" fmla="*/ 1818797 w 2073835"/>
                <a:gd name="connsiteY21-200" fmla="*/ 616449 h 1018179"/>
                <a:gd name="connsiteX22-201" fmla="*/ 1809330 w 2073835"/>
                <a:gd name="connsiteY22-202" fmla="*/ 643932 h 1018179"/>
                <a:gd name="connsiteX23-203" fmla="*/ 1828639 w 2073835"/>
                <a:gd name="connsiteY23-204" fmla="*/ 692088 h 1018179"/>
                <a:gd name="connsiteX24-205" fmla="*/ 1841046 w 2073835"/>
                <a:gd name="connsiteY24-206" fmla="*/ 678131 h 1018179"/>
                <a:gd name="connsiteX25-207" fmla="*/ 1928839 w 2073835"/>
                <a:gd name="connsiteY25-208" fmla="*/ 546229 h 1018179"/>
                <a:gd name="connsiteX26-209" fmla="*/ 1953464 w 2073835"/>
                <a:gd name="connsiteY26-210" fmla="*/ 773194 h 1018179"/>
                <a:gd name="connsiteX27-211" fmla="*/ 1925321 w 2073835"/>
                <a:gd name="connsiteY27-212" fmla="*/ 833887 h 1018179"/>
                <a:gd name="connsiteX28-213" fmla="*/ 1887788 w 2073835"/>
                <a:gd name="connsiteY28-214" fmla="*/ 889545 h 1018179"/>
                <a:gd name="connsiteX29-215" fmla="*/ 1901384 w 2073835"/>
                <a:gd name="connsiteY29-216" fmla="*/ 958383 h 1018179"/>
                <a:gd name="connsiteX30-217" fmla="*/ 1901664 w 2073835"/>
                <a:gd name="connsiteY30-218" fmla="*/ 963928 h 1018179"/>
                <a:gd name="connsiteX31-219" fmla="*/ 1911505 w 2073835"/>
                <a:gd name="connsiteY31-220" fmla="*/ 960749 h 1018179"/>
                <a:gd name="connsiteX32-221" fmla="*/ 2059875 w 2073835"/>
                <a:gd name="connsiteY32-222" fmla="*/ 818704 h 1018179"/>
                <a:gd name="connsiteX33-223" fmla="*/ 2053441 w 2073835"/>
                <a:gd name="connsiteY33-224" fmla="*/ 1018052 h 1018179"/>
                <a:gd name="connsiteX34-225" fmla="*/ 2053388 w 2073835"/>
                <a:gd name="connsiteY34-226" fmla="*/ 1018179 h 1018179"/>
                <a:gd name="connsiteX35-227" fmla="*/ 1827546 w 2073835"/>
                <a:gd name="connsiteY35-228" fmla="*/ 1018179 h 1018179"/>
                <a:gd name="connsiteX36-229" fmla="*/ 1826757 w 2073835"/>
                <a:gd name="connsiteY36-230" fmla="*/ 1011530 h 1018179"/>
                <a:gd name="connsiteX37-231" fmla="*/ 1286369 w 2073835"/>
                <a:gd name="connsiteY37-232" fmla="*/ 1011530 h 1018179"/>
                <a:gd name="connsiteX38-233" fmla="*/ 1284390 w 2073835"/>
                <a:gd name="connsiteY38-234" fmla="*/ 991895 h 1018179"/>
                <a:gd name="connsiteX39-235" fmla="*/ 993926 w 2073835"/>
                <a:gd name="connsiteY39-236" fmla="*/ 755160 h 1018179"/>
                <a:gd name="connsiteX40-237" fmla="*/ 703463 w 2073835"/>
                <a:gd name="connsiteY40-238" fmla="*/ 991895 h 1018179"/>
                <a:gd name="connsiteX41-239" fmla="*/ 701483 w 2073835"/>
                <a:gd name="connsiteY41-240" fmla="*/ 1011530 h 1018179"/>
                <a:gd name="connsiteX42-241" fmla="*/ 83785 w 2073835"/>
                <a:gd name="connsiteY42-242" fmla="*/ 1011530 h 1018179"/>
                <a:gd name="connsiteX43-243" fmla="*/ 84222 w 2073835"/>
                <a:gd name="connsiteY43-244" fmla="*/ 1002870 h 1018179"/>
                <a:gd name="connsiteX44-245" fmla="*/ 39947 w 2073835"/>
                <a:gd name="connsiteY44-246" fmla="*/ 1005608 h 1018179"/>
                <a:gd name="connsiteX45-247" fmla="*/ 1517 w 2073835"/>
                <a:gd name="connsiteY45-248" fmla="*/ 1014873 h 1018179"/>
                <a:gd name="connsiteX46-249" fmla="*/ 101434 w 2073835"/>
                <a:gd name="connsiteY46-250" fmla="*/ 882551 h 1018179"/>
                <a:gd name="connsiteX47-251" fmla="*/ 101449 w 2073835"/>
                <a:gd name="connsiteY47-252" fmla="*/ 882540 h 1018179"/>
                <a:gd name="connsiteX48-253" fmla="*/ 118438 w 2073835"/>
                <a:gd name="connsiteY48-254" fmla="*/ 796523 h 1018179"/>
                <a:gd name="connsiteX49-255" fmla="*/ 90983 w 2073835"/>
                <a:gd name="connsiteY49-256" fmla="*/ 806526 h 1018179"/>
                <a:gd name="connsiteX50-257" fmla="*/ 3409 w 2073835"/>
                <a:gd name="connsiteY50-258" fmla="*/ 852621 h 1018179"/>
                <a:gd name="connsiteX51-259" fmla="*/ 101028 w 2073835"/>
                <a:gd name="connsiteY51-260" fmla="*/ 646249 h 1018179"/>
                <a:gd name="connsiteX52-261" fmla="*/ 191411 w 2073835"/>
                <a:gd name="connsiteY52-262" fmla="*/ 592012 h 1018179"/>
                <a:gd name="connsiteX53-263" fmla="*/ 215724 w 2073835"/>
                <a:gd name="connsiteY53-264" fmla="*/ 582337 h 1018179"/>
                <a:gd name="connsiteX54-265" fmla="*/ 248732 w 2073835"/>
                <a:gd name="connsiteY54-266" fmla="*/ 530134 h 1018179"/>
                <a:gd name="connsiteX55-267" fmla="*/ 193673 w 2073835"/>
                <a:gd name="connsiteY55-268" fmla="*/ 531208 h 1018179"/>
                <a:gd name="connsiteX56-269" fmla="*/ 95890 w 2073835"/>
                <a:gd name="connsiteY56-270" fmla="*/ 546450 h 1018179"/>
                <a:gd name="connsiteX57-271" fmla="*/ 255095 w 2073835"/>
                <a:gd name="connsiteY57-272" fmla="*/ 382827 h 1018179"/>
                <a:gd name="connsiteX58-273" fmla="*/ 397175 w 2073835"/>
                <a:gd name="connsiteY58-274" fmla="*/ 358249 h 1018179"/>
                <a:gd name="connsiteX59-275" fmla="*/ 404243 w 2073835"/>
                <a:gd name="connsiteY59-276" fmla="*/ 358551 h 1018179"/>
                <a:gd name="connsiteX60-277" fmla="*/ 449181 w 2073835"/>
                <a:gd name="connsiteY60-278" fmla="*/ 324533 h 1018179"/>
                <a:gd name="connsiteX61-279" fmla="*/ 440910 w 2073835"/>
                <a:gd name="connsiteY61-280" fmla="*/ 321817 h 1018179"/>
                <a:gd name="connsiteX62-281" fmla="*/ 284963 w 2073835"/>
                <a:gd name="connsiteY62-282" fmla="*/ 293776 h 1018179"/>
                <a:gd name="connsiteX63-283" fmla="*/ 483374 w 2073835"/>
                <a:gd name="connsiteY63-284" fmla="*/ 180851 h 1018179"/>
                <a:gd name="connsiteX64-285" fmla="*/ 644966 w 2073835"/>
                <a:gd name="connsiteY64-286" fmla="*/ 201719 h 1018179"/>
                <a:gd name="connsiteX65-287" fmla="*/ 654610 w 2073835"/>
                <a:gd name="connsiteY65-288" fmla="*/ 205195 h 1018179"/>
                <a:gd name="connsiteX66-289" fmla="*/ 659458 w 2073835"/>
                <a:gd name="connsiteY66-290" fmla="*/ 202751 h 1018179"/>
                <a:gd name="connsiteX67-291" fmla="*/ 693065 w 2073835"/>
                <a:gd name="connsiteY67-292" fmla="*/ 191267 h 1018179"/>
                <a:gd name="connsiteX68-293" fmla="*/ 667080 w 2073835"/>
                <a:gd name="connsiteY68-294" fmla="*/ 172930 h 1018179"/>
                <a:gd name="connsiteX69-295" fmla="*/ 526180 w 2073835"/>
                <a:gd name="connsiteY69-296" fmla="*/ 100454 h 1018179"/>
                <a:gd name="connsiteX70-297" fmla="*/ 683757 w 2073835"/>
                <a:gd name="connsiteY70-298" fmla="*/ 48863 h 1018179"/>
                <a:gd name="connsiteX71-299" fmla="*/ 748960 w 2073835"/>
                <a:gd name="connsiteY71-300" fmla="*/ 50577 h 1018179"/>
                <a:gd name="connsiteX72-301" fmla="*/ 881341 w 2073835"/>
                <a:gd name="connsiteY72-302" fmla="*/ 107728 h 1018179"/>
                <a:gd name="connsiteX73-303" fmla="*/ 929904 w 2073835"/>
                <a:gd name="connsiteY73-304" fmla="*/ 142511 h 1018179"/>
                <a:gd name="connsiteX74-305" fmla="*/ 971678 w 2073835"/>
                <a:gd name="connsiteY74-306" fmla="*/ 140534 h 1018179"/>
                <a:gd name="connsiteX75-307" fmla="*/ 960141 w 2073835"/>
                <a:gd name="connsiteY75-308" fmla="*/ 125282 h 1018179"/>
                <a:gd name="connsiteX76-309" fmla="*/ 847922 w 2073835"/>
                <a:gd name="connsiteY76-310" fmla="*/ 13423 h 1018179"/>
                <a:gd name="connsiteX77-311" fmla="*/ 941222 w 2073835"/>
                <a:gd name="connsiteY77-312" fmla="*/ 1295 h 1018179"/>
                <a:gd name="connsiteX0-313" fmla="*/ 941222 w 2073835"/>
                <a:gd name="connsiteY0-314" fmla="*/ 1295 h 1018179"/>
                <a:gd name="connsiteX1-315" fmla="*/ 1075324 w 2073835"/>
                <a:gd name="connsiteY1-316" fmla="*/ 33590 h 1018179"/>
                <a:gd name="connsiteX2-317" fmla="*/ 1184084 w 2073835"/>
                <a:gd name="connsiteY2-318" fmla="*/ 128259 h 1018179"/>
                <a:gd name="connsiteX3-319" fmla="*/ 1212920 w 2073835"/>
                <a:gd name="connsiteY3-320" fmla="*/ 166945 h 1018179"/>
                <a:gd name="connsiteX4-321" fmla="*/ 1242709 w 2073835"/>
                <a:gd name="connsiteY4-322" fmla="*/ 174112 h 1018179"/>
                <a:gd name="connsiteX5-323" fmla="*/ 1238958 w 2073835"/>
                <a:gd name="connsiteY5-324" fmla="*/ 157124 h 1018179"/>
                <a:gd name="connsiteX6-325" fmla="*/ 1183625 w 2073835"/>
                <a:gd name="connsiteY6-326" fmla="*/ 8652 h 1018179"/>
                <a:gd name="connsiteX7-327" fmla="*/ 1196051 w 2073835"/>
                <a:gd name="connsiteY7-328" fmla="*/ 6190 h 1018179"/>
                <a:gd name="connsiteX8-329" fmla="*/ 1381889 w 2073835"/>
                <a:gd name="connsiteY8-330" fmla="*/ 121834 h 1018179"/>
                <a:gd name="connsiteX9-331" fmla="*/ 1441247 w 2073835"/>
                <a:gd name="connsiteY9-332" fmla="*/ 253240 h 1018179"/>
                <a:gd name="connsiteX10-333" fmla="*/ 1442778 w 2073835"/>
                <a:gd name="connsiteY10-334" fmla="*/ 260415 h 1018179"/>
                <a:gd name="connsiteX11-335" fmla="*/ 1476284 w 2073835"/>
                <a:gd name="connsiteY11-336" fmla="*/ 277306 h 1018179"/>
                <a:gd name="connsiteX12-337" fmla="*/ 1497407 w 2073835"/>
                <a:gd name="connsiteY12-338" fmla="*/ 262750 h 1018179"/>
                <a:gd name="connsiteX13-339" fmla="*/ 1478496 w 2073835"/>
                <a:gd name="connsiteY13-340" fmla="*/ 105434 h 1018179"/>
                <a:gd name="connsiteX14-341" fmla="*/ 1644628 w 2073835"/>
                <a:gd name="connsiteY14-342" fmla="*/ 262020 h 1018179"/>
                <a:gd name="connsiteX15-343" fmla="*/ 1671460 w 2073835"/>
                <a:gd name="connsiteY15-344" fmla="*/ 403691 h 1018179"/>
                <a:gd name="connsiteX16-345" fmla="*/ 1670350 w 2073835"/>
                <a:gd name="connsiteY16-346" fmla="*/ 445054 h 1018179"/>
                <a:gd name="connsiteX17-347" fmla="*/ 1694126 w 2073835"/>
                <a:gd name="connsiteY17-348" fmla="*/ 470904 h 1018179"/>
                <a:gd name="connsiteX18-349" fmla="*/ 1707195 w 2073835"/>
                <a:gd name="connsiteY18-350" fmla="*/ 443083 h 1018179"/>
                <a:gd name="connsiteX19-351" fmla="*/ 1743850 w 2073835"/>
                <a:gd name="connsiteY19-352" fmla="*/ 303968 h 1018179"/>
                <a:gd name="connsiteX20-353" fmla="*/ 1836628 w 2073835"/>
                <a:gd name="connsiteY20-354" fmla="*/ 512562 h 1018179"/>
                <a:gd name="connsiteX21-355" fmla="*/ 1818797 w 2073835"/>
                <a:gd name="connsiteY21-356" fmla="*/ 616449 h 1018179"/>
                <a:gd name="connsiteX22-357" fmla="*/ 1809330 w 2073835"/>
                <a:gd name="connsiteY22-358" fmla="*/ 643932 h 1018179"/>
                <a:gd name="connsiteX23-359" fmla="*/ 1835289 w 2073835"/>
                <a:gd name="connsiteY23-360" fmla="*/ 688763 h 1018179"/>
                <a:gd name="connsiteX24-361" fmla="*/ 1841046 w 2073835"/>
                <a:gd name="connsiteY24-362" fmla="*/ 678131 h 1018179"/>
                <a:gd name="connsiteX25-363" fmla="*/ 1928839 w 2073835"/>
                <a:gd name="connsiteY25-364" fmla="*/ 546229 h 1018179"/>
                <a:gd name="connsiteX26-365" fmla="*/ 1953464 w 2073835"/>
                <a:gd name="connsiteY26-366" fmla="*/ 773194 h 1018179"/>
                <a:gd name="connsiteX27-367" fmla="*/ 1925321 w 2073835"/>
                <a:gd name="connsiteY27-368" fmla="*/ 833887 h 1018179"/>
                <a:gd name="connsiteX28-369" fmla="*/ 1887788 w 2073835"/>
                <a:gd name="connsiteY28-370" fmla="*/ 889545 h 1018179"/>
                <a:gd name="connsiteX29-371" fmla="*/ 1901384 w 2073835"/>
                <a:gd name="connsiteY29-372" fmla="*/ 958383 h 1018179"/>
                <a:gd name="connsiteX30-373" fmla="*/ 1901664 w 2073835"/>
                <a:gd name="connsiteY30-374" fmla="*/ 963928 h 1018179"/>
                <a:gd name="connsiteX31-375" fmla="*/ 1911505 w 2073835"/>
                <a:gd name="connsiteY31-376" fmla="*/ 960749 h 1018179"/>
                <a:gd name="connsiteX32-377" fmla="*/ 2059875 w 2073835"/>
                <a:gd name="connsiteY32-378" fmla="*/ 818704 h 1018179"/>
                <a:gd name="connsiteX33-379" fmla="*/ 2053441 w 2073835"/>
                <a:gd name="connsiteY33-380" fmla="*/ 1018052 h 1018179"/>
                <a:gd name="connsiteX34-381" fmla="*/ 2053388 w 2073835"/>
                <a:gd name="connsiteY34-382" fmla="*/ 1018179 h 1018179"/>
                <a:gd name="connsiteX35-383" fmla="*/ 1827546 w 2073835"/>
                <a:gd name="connsiteY35-384" fmla="*/ 1018179 h 1018179"/>
                <a:gd name="connsiteX36-385" fmla="*/ 1826757 w 2073835"/>
                <a:gd name="connsiteY36-386" fmla="*/ 1011530 h 1018179"/>
                <a:gd name="connsiteX37-387" fmla="*/ 1286369 w 2073835"/>
                <a:gd name="connsiteY37-388" fmla="*/ 1011530 h 1018179"/>
                <a:gd name="connsiteX38-389" fmla="*/ 1284390 w 2073835"/>
                <a:gd name="connsiteY38-390" fmla="*/ 991895 h 1018179"/>
                <a:gd name="connsiteX39-391" fmla="*/ 993926 w 2073835"/>
                <a:gd name="connsiteY39-392" fmla="*/ 755160 h 1018179"/>
                <a:gd name="connsiteX40-393" fmla="*/ 703463 w 2073835"/>
                <a:gd name="connsiteY40-394" fmla="*/ 991895 h 1018179"/>
                <a:gd name="connsiteX41-395" fmla="*/ 701483 w 2073835"/>
                <a:gd name="connsiteY41-396" fmla="*/ 1011530 h 1018179"/>
                <a:gd name="connsiteX42-397" fmla="*/ 83785 w 2073835"/>
                <a:gd name="connsiteY42-398" fmla="*/ 1011530 h 1018179"/>
                <a:gd name="connsiteX43-399" fmla="*/ 84222 w 2073835"/>
                <a:gd name="connsiteY43-400" fmla="*/ 1002870 h 1018179"/>
                <a:gd name="connsiteX44-401" fmla="*/ 39947 w 2073835"/>
                <a:gd name="connsiteY44-402" fmla="*/ 1005608 h 1018179"/>
                <a:gd name="connsiteX45-403" fmla="*/ 1517 w 2073835"/>
                <a:gd name="connsiteY45-404" fmla="*/ 1014873 h 1018179"/>
                <a:gd name="connsiteX46-405" fmla="*/ 101434 w 2073835"/>
                <a:gd name="connsiteY46-406" fmla="*/ 882551 h 1018179"/>
                <a:gd name="connsiteX47-407" fmla="*/ 101449 w 2073835"/>
                <a:gd name="connsiteY47-408" fmla="*/ 882540 h 1018179"/>
                <a:gd name="connsiteX48-409" fmla="*/ 118438 w 2073835"/>
                <a:gd name="connsiteY48-410" fmla="*/ 796523 h 1018179"/>
                <a:gd name="connsiteX49-411" fmla="*/ 90983 w 2073835"/>
                <a:gd name="connsiteY49-412" fmla="*/ 806526 h 1018179"/>
                <a:gd name="connsiteX50-413" fmla="*/ 3409 w 2073835"/>
                <a:gd name="connsiteY50-414" fmla="*/ 852621 h 1018179"/>
                <a:gd name="connsiteX51-415" fmla="*/ 101028 w 2073835"/>
                <a:gd name="connsiteY51-416" fmla="*/ 646249 h 1018179"/>
                <a:gd name="connsiteX52-417" fmla="*/ 191411 w 2073835"/>
                <a:gd name="connsiteY52-418" fmla="*/ 592012 h 1018179"/>
                <a:gd name="connsiteX53-419" fmla="*/ 215724 w 2073835"/>
                <a:gd name="connsiteY53-420" fmla="*/ 582337 h 1018179"/>
                <a:gd name="connsiteX54-421" fmla="*/ 248732 w 2073835"/>
                <a:gd name="connsiteY54-422" fmla="*/ 530134 h 1018179"/>
                <a:gd name="connsiteX55-423" fmla="*/ 193673 w 2073835"/>
                <a:gd name="connsiteY55-424" fmla="*/ 531208 h 1018179"/>
                <a:gd name="connsiteX56-425" fmla="*/ 95890 w 2073835"/>
                <a:gd name="connsiteY56-426" fmla="*/ 546450 h 1018179"/>
                <a:gd name="connsiteX57-427" fmla="*/ 255095 w 2073835"/>
                <a:gd name="connsiteY57-428" fmla="*/ 382827 h 1018179"/>
                <a:gd name="connsiteX58-429" fmla="*/ 397175 w 2073835"/>
                <a:gd name="connsiteY58-430" fmla="*/ 358249 h 1018179"/>
                <a:gd name="connsiteX59-431" fmla="*/ 404243 w 2073835"/>
                <a:gd name="connsiteY59-432" fmla="*/ 358551 h 1018179"/>
                <a:gd name="connsiteX60-433" fmla="*/ 449181 w 2073835"/>
                <a:gd name="connsiteY60-434" fmla="*/ 324533 h 1018179"/>
                <a:gd name="connsiteX61-435" fmla="*/ 440910 w 2073835"/>
                <a:gd name="connsiteY61-436" fmla="*/ 321817 h 1018179"/>
                <a:gd name="connsiteX62-437" fmla="*/ 284963 w 2073835"/>
                <a:gd name="connsiteY62-438" fmla="*/ 293776 h 1018179"/>
                <a:gd name="connsiteX63-439" fmla="*/ 483374 w 2073835"/>
                <a:gd name="connsiteY63-440" fmla="*/ 180851 h 1018179"/>
                <a:gd name="connsiteX64-441" fmla="*/ 644966 w 2073835"/>
                <a:gd name="connsiteY64-442" fmla="*/ 201719 h 1018179"/>
                <a:gd name="connsiteX65-443" fmla="*/ 654610 w 2073835"/>
                <a:gd name="connsiteY65-444" fmla="*/ 205195 h 1018179"/>
                <a:gd name="connsiteX66-445" fmla="*/ 659458 w 2073835"/>
                <a:gd name="connsiteY66-446" fmla="*/ 202751 h 1018179"/>
                <a:gd name="connsiteX67-447" fmla="*/ 693065 w 2073835"/>
                <a:gd name="connsiteY67-448" fmla="*/ 191267 h 1018179"/>
                <a:gd name="connsiteX68-449" fmla="*/ 667080 w 2073835"/>
                <a:gd name="connsiteY68-450" fmla="*/ 172930 h 1018179"/>
                <a:gd name="connsiteX69-451" fmla="*/ 526180 w 2073835"/>
                <a:gd name="connsiteY69-452" fmla="*/ 100454 h 1018179"/>
                <a:gd name="connsiteX70-453" fmla="*/ 683757 w 2073835"/>
                <a:gd name="connsiteY70-454" fmla="*/ 48863 h 1018179"/>
                <a:gd name="connsiteX71-455" fmla="*/ 748960 w 2073835"/>
                <a:gd name="connsiteY71-456" fmla="*/ 50577 h 1018179"/>
                <a:gd name="connsiteX72-457" fmla="*/ 881341 w 2073835"/>
                <a:gd name="connsiteY72-458" fmla="*/ 107728 h 1018179"/>
                <a:gd name="connsiteX73-459" fmla="*/ 929904 w 2073835"/>
                <a:gd name="connsiteY73-460" fmla="*/ 142511 h 1018179"/>
                <a:gd name="connsiteX74-461" fmla="*/ 971678 w 2073835"/>
                <a:gd name="connsiteY74-462" fmla="*/ 140534 h 1018179"/>
                <a:gd name="connsiteX75-463" fmla="*/ 960141 w 2073835"/>
                <a:gd name="connsiteY75-464" fmla="*/ 125282 h 1018179"/>
                <a:gd name="connsiteX76-465" fmla="*/ 847922 w 2073835"/>
                <a:gd name="connsiteY76-466" fmla="*/ 13423 h 1018179"/>
                <a:gd name="connsiteX77-467" fmla="*/ 941222 w 2073835"/>
                <a:gd name="connsiteY77-468" fmla="*/ 1295 h 1018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 ang="0">
                  <a:pos x="connsiteX42-85" y="connsiteY42-86"/>
                </a:cxn>
                <a:cxn ang="0">
                  <a:pos x="connsiteX43-87" y="connsiteY43-88"/>
                </a:cxn>
                <a:cxn ang="0">
                  <a:pos x="connsiteX44-89" y="connsiteY44-90"/>
                </a:cxn>
                <a:cxn ang="0">
                  <a:pos x="connsiteX45-91" y="connsiteY45-92"/>
                </a:cxn>
                <a:cxn ang="0">
                  <a:pos x="connsiteX46-93" y="connsiteY46-94"/>
                </a:cxn>
                <a:cxn ang="0">
                  <a:pos x="connsiteX47-95" y="connsiteY47-96"/>
                </a:cxn>
                <a:cxn ang="0">
                  <a:pos x="connsiteX48-97" y="connsiteY48-98"/>
                </a:cxn>
                <a:cxn ang="0">
                  <a:pos x="connsiteX49-99" y="connsiteY49-100"/>
                </a:cxn>
                <a:cxn ang="0">
                  <a:pos x="connsiteX50-101" y="connsiteY50-102"/>
                </a:cxn>
                <a:cxn ang="0">
                  <a:pos x="connsiteX51-103" y="connsiteY51-104"/>
                </a:cxn>
                <a:cxn ang="0">
                  <a:pos x="connsiteX52-105" y="connsiteY52-106"/>
                </a:cxn>
                <a:cxn ang="0">
                  <a:pos x="connsiteX53-107" y="connsiteY53-108"/>
                </a:cxn>
                <a:cxn ang="0">
                  <a:pos x="connsiteX54-109" y="connsiteY54-110"/>
                </a:cxn>
                <a:cxn ang="0">
                  <a:pos x="connsiteX55-111" y="connsiteY55-112"/>
                </a:cxn>
                <a:cxn ang="0">
                  <a:pos x="connsiteX56-113" y="connsiteY56-114"/>
                </a:cxn>
                <a:cxn ang="0">
                  <a:pos x="connsiteX57-115" y="connsiteY57-116"/>
                </a:cxn>
                <a:cxn ang="0">
                  <a:pos x="connsiteX58-117" y="connsiteY58-118"/>
                </a:cxn>
                <a:cxn ang="0">
                  <a:pos x="connsiteX59-119" y="connsiteY59-120"/>
                </a:cxn>
                <a:cxn ang="0">
                  <a:pos x="connsiteX60-121" y="connsiteY60-122"/>
                </a:cxn>
                <a:cxn ang="0">
                  <a:pos x="connsiteX61-123" y="connsiteY61-124"/>
                </a:cxn>
                <a:cxn ang="0">
                  <a:pos x="connsiteX62-125" y="connsiteY62-126"/>
                </a:cxn>
                <a:cxn ang="0">
                  <a:pos x="connsiteX63-127" y="connsiteY63-128"/>
                </a:cxn>
                <a:cxn ang="0">
                  <a:pos x="connsiteX64-129" y="connsiteY64-130"/>
                </a:cxn>
                <a:cxn ang="0">
                  <a:pos x="connsiteX65-131" y="connsiteY65-132"/>
                </a:cxn>
                <a:cxn ang="0">
                  <a:pos x="connsiteX66-133" y="connsiteY66-134"/>
                </a:cxn>
                <a:cxn ang="0">
                  <a:pos x="connsiteX67-135" y="connsiteY67-136"/>
                </a:cxn>
                <a:cxn ang="0">
                  <a:pos x="connsiteX68-137" y="connsiteY68-138"/>
                </a:cxn>
                <a:cxn ang="0">
                  <a:pos x="connsiteX69-139" y="connsiteY69-140"/>
                </a:cxn>
                <a:cxn ang="0">
                  <a:pos x="connsiteX70-141" y="connsiteY70-142"/>
                </a:cxn>
                <a:cxn ang="0">
                  <a:pos x="connsiteX71-143" y="connsiteY71-144"/>
                </a:cxn>
                <a:cxn ang="0">
                  <a:pos x="connsiteX72-145" y="connsiteY72-146"/>
                </a:cxn>
                <a:cxn ang="0">
                  <a:pos x="connsiteX73-147" y="connsiteY73-148"/>
                </a:cxn>
                <a:cxn ang="0">
                  <a:pos x="connsiteX74-149" y="connsiteY74-150"/>
                </a:cxn>
                <a:cxn ang="0">
                  <a:pos x="connsiteX75-151" y="connsiteY75-152"/>
                </a:cxn>
                <a:cxn ang="0">
                  <a:pos x="connsiteX76-153" y="connsiteY76-154"/>
                </a:cxn>
                <a:cxn ang="0">
                  <a:pos x="connsiteX77-155" y="connsiteY77-156"/>
                </a:cxn>
              </a:cxnLst>
              <a:rect l="l" t="t" r="r" b="b"/>
              <a:pathLst>
                <a:path w="2073835" h="1018179">
                  <a:moveTo>
                    <a:pt x="941222" y="1295"/>
                  </a:moveTo>
                  <a:cubicBezTo>
                    <a:pt x="988502" y="4884"/>
                    <a:pt x="1042582" y="15877"/>
                    <a:pt x="1075324" y="33590"/>
                  </a:cubicBezTo>
                  <a:cubicBezTo>
                    <a:pt x="1108067" y="51303"/>
                    <a:pt x="1150410" y="89527"/>
                    <a:pt x="1184084" y="128259"/>
                  </a:cubicBezTo>
                  <a:lnTo>
                    <a:pt x="1212920" y="166945"/>
                  </a:lnTo>
                  <a:lnTo>
                    <a:pt x="1242709" y="174112"/>
                  </a:lnTo>
                  <a:lnTo>
                    <a:pt x="1238958" y="157124"/>
                  </a:lnTo>
                  <a:cubicBezTo>
                    <a:pt x="1225363" y="102775"/>
                    <a:pt x="1202918" y="31293"/>
                    <a:pt x="1183625" y="8652"/>
                  </a:cubicBezTo>
                  <a:cubicBezTo>
                    <a:pt x="1186124" y="6526"/>
                    <a:pt x="1190398" y="5769"/>
                    <a:pt x="1196051" y="6190"/>
                  </a:cubicBezTo>
                  <a:cubicBezTo>
                    <a:pt x="1235619" y="9136"/>
                    <a:pt x="1342742" y="69763"/>
                    <a:pt x="1381889" y="121834"/>
                  </a:cubicBezTo>
                  <a:cubicBezTo>
                    <a:pt x="1404259" y="151591"/>
                    <a:pt x="1426798" y="203993"/>
                    <a:pt x="1441247" y="253240"/>
                  </a:cubicBezTo>
                  <a:lnTo>
                    <a:pt x="1442778" y="260415"/>
                  </a:lnTo>
                  <a:lnTo>
                    <a:pt x="1476284" y="277306"/>
                  </a:lnTo>
                  <a:lnTo>
                    <a:pt x="1497407" y="262750"/>
                  </a:lnTo>
                  <a:cubicBezTo>
                    <a:pt x="1496959" y="206727"/>
                    <a:pt x="1491931" y="131974"/>
                    <a:pt x="1478496" y="105434"/>
                  </a:cubicBezTo>
                  <a:cubicBezTo>
                    <a:pt x="1501933" y="93596"/>
                    <a:pt x="1615120" y="193665"/>
                    <a:pt x="1644628" y="262020"/>
                  </a:cubicBezTo>
                  <a:cubicBezTo>
                    <a:pt x="1659383" y="296197"/>
                    <a:pt x="1668983" y="352427"/>
                    <a:pt x="1671460" y="403691"/>
                  </a:cubicBezTo>
                  <a:lnTo>
                    <a:pt x="1670350" y="445054"/>
                  </a:lnTo>
                  <a:lnTo>
                    <a:pt x="1694126" y="470904"/>
                  </a:lnTo>
                  <a:lnTo>
                    <a:pt x="1707195" y="443083"/>
                  </a:lnTo>
                  <a:cubicBezTo>
                    <a:pt x="1728416" y="391232"/>
                    <a:pt x="1745995" y="333637"/>
                    <a:pt x="1743850" y="303968"/>
                  </a:cubicBezTo>
                  <a:cubicBezTo>
                    <a:pt x="1770041" y="302098"/>
                    <a:pt x="1835805" y="438115"/>
                    <a:pt x="1836628" y="512562"/>
                  </a:cubicBezTo>
                  <a:cubicBezTo>
                    <a:pt x="1836937" y="540480"/>
                    <a:pt x="1829781" y="578721"/>
                    <a:pt x="1818797" y="616449"/>
                  </a:cubicBezTo>
                  <a:lnTo>
                    <a:pt x="1809330" y="643932"/>
                  </a:lnTo>
                  <a:lnTo>
                    <a:pt x="1835289" y="688763"/>
                  </a:lnTo>
                  <a:lnTo>
                    <a:pt x="1841046" y="678131"/>
                  </a:lnTo>
                  <a:cubicBezTo>
                    <a:pt x="1877090" y="635241"/>
                    <a:pt x="1921818" y="575135"/>
                    <a:pt x="1928839" y="546229"/>
                  </a:cubicBezTo>
                  <a:cubicBezTo>
                    <a:pt x="1954349" y="552449"/>
                    <a:pt x="1975421" y="702052"/>
                    <a:pt x="1953464" y="773194"/>
                  </a:cubicBezTo>
                  <a:cubicBezTo>
                    <a:pt x="1947975" y="790979"/>
                    <a:pt x="1937925" y="812119"/>
                    <a:pt x="1925321" y="833887"/>
                  </a:cubicBezTo>
                  <a:lnTo>
                    <a:pt x="1887788" y="889545"/>
                  </a:lnTo>
                  <a:lnTo>
                    <a:pt x="1901384" y="958383"/>
                  </a:lnTo>
                  <a:cubicBezTo>
                    <a:pt x="1901477" y="960231"/>
                    <a:pt x="1901571" y="962080"/>
                    <a:pt x="1901664" y="963928"/>
                  </a:cubicBezTo>
                  <a:lnTo>
                    <a:pt x="1911505" y="960749"/>
                  </a:lnTo>
                  <a:cubicBezTo>
                    <a:pt x="1950867" y="932901"/>
                    <a:pt x="2043479" y="854818"/>
                    <a:pt x="2059875" y="818704"/>
                  </a:cubicBezTo>
                  <a:cubicBezTo>
                    <a:pt x="2080786" y="828219"/>
                    <a:pt x="2077854" y="944947"/>
                    <a:pt x="2053441" y="1018052"/>
                  </a:cubicBezTo>
                  <a:cubicBezTo>
                    <a:pt x="2053423" y="1018094"/>
                    <a:pt x="2053406" y="1018137"/>
                    <a:pt x="2053388" y="1018179"/>
                  </a:cubicBezTo>
                  <a:lnTo>
                    <a:pt x="1827546" y="1018179"/>
                  </a:lnTo>
                  <a:lnTo>
                    <a:pt x="1826757" y="1011530"/>
                  </a:lnTo>
                  <a:lnTo>
                    <a:pt x="1286369" y="1011530"/>
                  </a:lnTo>
                  <a:lnTo>
                    <a:pt x="1284390" y="991895"/>
                  </a:lnTo>
                  <a:cubicBezTo>
                    <a:pt x="1256743" y="856791"/>
                    <a:pt x="1137203" y="755160"/>
                    <a:pt x="993926" y="755160"/>
                  </a:cubicBezTo>
                  <a:cubicBezTo>
                    <a:pt x="850649" y="755160"/>
                    <a:pt x="731109" y="856791"/>
                    <a:pt x="703463" y="991895"/>
                  </a:cubicBezTo>
                  <a:lnTo>
                    <a:pt x="701483" y="1011530"/>
                  </a:lnTo>
                  <a:lnTo>
                    <a:pt x="83785" y="1011530"/>
                  </a:lnTo>
                  <a:cubicBezTo>
                    <a:pt x="83931" y="1008643"/>
                    <a:pt x="84076" y="1005757"/>
                    <a:pt x="84222" y="1002870"/>
                  </a:cubicBezTo>
                  <a:lnTo>
                    <a:pt x="39947" y="1005608"/>
                  </a:lnTo>
                  <a:cubicBezTo>
                    <a:pt x="23769" y="1007454"/>
                    <a:pt x="10305" y="1010281"/>
                    <a:pt x="1517" y="1014873"/>
                  </a:cubicBezTo>
                  <a:cubicBezTo>
                    <a:pt x="-7588" y="997412"/>
                    <a:pt x="45598" y="928657"/>
                    <a:pt x="101434" y="882551"/>
                  </a:cubicBezTo>
                  <a:cubicBezTo>
                    <a:pt x="101439" y="882547"/>
                    <a:pt x="101444" y="882544"/>
                    <a:pt x="101449" y="882540"/>
                  </a:cubicBezTo>
                  <a:lnTo>
                    <a:pt x="118438" y="796523"/>
                  </a:lnTo>
                  <a:lnTo>
                    <a:pt x="90983" y="806526"/>
                  </a:lnTo>
                  <a:cubicBezTo>
                    <a:pt x="53068" y="821590"/>
                    <a:pt x="17471" y="838638"/>
                    <a:pt x="3409" y="852621"/>
                  </a:cubicBezTo>
                  <a:cubicBezTo>
                    <a:pt x="-15089" y="833988"/>
                    <a:pt x="45130" y="695427"/>
                    <a:pt x="101028" y="646249"/>
                  </a:cubicBezTo>
                  <a:cubicBezTo>
                    <a:pt x="121991" y="627807"/>
                    <a:pt x="155646" y="608291"/>
                    <a:pt x="191411" y="592012"/>
                  </a:cubicBezTo>
                  <a:lnTo>
                    <a:pt x="215724" y="582337"/>
                  </a:lnTo>
                  <a:lnTo>
                    <a:pt x="248732" y="530134"/>
                  </a:lnTo>
                  <a:lnTo>
                    <a:pt x="193673" y="531208"/>
                  </a:lnTo>
                  <a:cubicBezTo>
                    <a:pt x="152922" y="533178"/>
                    <a:pt x="113723" y="537776"/>
                    <a:pt x="95890" y="546450"/>
                  </a:cubicBezTo>
                  <a:cubicBezTo>
                    <a:pt x="84425" y="522829"/>
                    <a:pt x="186280" y="411246"/>
                    <a:pt x="255095" y="382827"/>
                  </a:cubicBezTo>
                  <a:cubicBezTo>
                    <a:pt x="289503" y="368617"/>
                    <a:pt x="345879" y="359912"/>
                    <a:pt x="397175" y="358249"/>
                  </a:cubicBezTo>
                  <a:lnTo>
                    <a:pt x="404243" y="358551"/>
                  </a:lnTo>
                  <a:lnTo>
                    <a:pt x="449181" y="324533"/>
                  </a:lnTo>
                  <a:lnTo>
                    <a:pt x="440910" y="321817"/>
                  </a:lnTo>
                  <a:cubicBezTo>
                    <a:pt x="387218" y="305821"/>
                    <a:pt x="314275" y="288712"/>
                    <a:pt x="284963" y="293776"/>
                  </a:cubicBezTo>
                  <a:cubicBezTo>
                    <a:pt x="280515" y="267898"/>
                    <a:pt x="409371" y="189023"/>
                    <a:pt x="483374" y="180851"/>
                  </a:cubicBezTo>
                  <a:cubicBezTo>
                    <a:pt x="525001" y="176254"/>
                    <a:pt x="591399" y="186076"/>
                    <a:pt x="644966" y="201719"/>
                  </a:cubicBezTo>
                  <a:lnTo>
                    <a:pt x="654610" y="205195"/>
                  </a:lnTo>
                  <a:lnTo>
                    <a:pt x="659458" y="202751"/>
                  </a:lnTo>
                  <a:lnTo>
                    <a:pt x="693065" y="191267"/>
                  </a:lnTo>
                  <a:lnTo>
                    <a:pt x="667080" y="172930"/>
                  </a:lnTo>
                  <a:cubicBezTo>
                    <a:pt x="620425" y="141914"/>
                    <a:pt x="555690" y="104196"/>
                    <a:pt x="526180" y="100454"/>
                  </a:cubicBezTo>
                  <a:cubicBezTo>
                    <a:pt x="528673" y="80919"/>
                    <a:pt x="611592" y="54837"/>
                    <a:pt x="683757" y="48863"/>
                  </a:cubicBezTo>
                  <a:cubicBezTo>
                    <a:pt x="707812" y="46871"/>
                    <a:pt x="730673" y="47114"/>
                    <a:pt x="748960" y="50577"/>
                  </a:cubicBezTo>
                  <a:cubicBezTo>
                    <a:pt x="785536" y="57505"/>
                    <a:pt x="837491" y="81058"/>
                    <a:pt x="881341" y="107728"/>
                  </a:cubicBezTo>
                  <a:lnTo>
                    <a:pt x="929904" y="142511"/>
                  </a:lnTo>
                  <a:lnTo>
                    <a:pt x="971678" y="140534"/>
                  </a:lnTo>
                  <a:lnTo>
                    <a:pt x="960141" y="125282"/>
                  </a:lnTo>
                  <a:cubicBezTo>
                    <a:pt x="925115" y="81557"/>
                    <a:pt x="874900" y="25954"/>
                    <a:pt x="847922" y="13423"/>
                  </a:cubicBezTo>
                  <a:cubicBezTo>
                    <a:pt x="853462" y="1521"/>
                    <a:pt x="893941" y="-2294"/>
                    <a:pt x="941222" y="1295"/>
                  </a:cubicBezTo>
                  <a:close/>
                </a:path>
              </a:pathLst>
            </a:cu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900" dirty="0">
                  <a:solidFill>
                    <a:srgbClr val="FF7F7F"/>
                  </a:solidFill>
                  <a:latin typeface="微软雅黑" panose="020B0503020204020204" charset="-122"/>
                  <a:ea typeface="微软雅黑" panose="020B0503020204020204" charset="-122"/>
                </a:rPr>
                <a:t>                </a:t>
              </a:r>
              <a:r>
                <a:rPr lang="zh-CN" altLang="en-US" sz="1600" dirty="0">
                  <a:solidFill>
                    <a:schemeClr val="tx1"/>
                  </a:solidFill>
                  <a:latin typeface="微软雅黑" panose="020B0503020204020204" charset="-122"/>
                  <a:ea typeface="微软雅黑" panose="020B0503020204020204" charset="-122"/>
                </a:rPr>
                <a:t>知识目标</a:t>
              </a:r>
              <a:endParaRPr lang="zh-CN" altLang="en-US" sz="1600" dirty="0">
                <a:solidFill>
                  <a:schemeClr val="tx1"/>
                </a:solidFill>
                <a:latin typeface="微软雅黑" panose="020B0503020204020204" charset="-122"/>
                <a:ea typeface="微软雅黑" panose="020B0503020204020204" charset="-122"/>
              </a:endParaRPr>
            </a:p>
          </p:txBody>
        </p:sp>
        <p:sp>
          <p:nvSpPr>
            <p:cNvPr id="24" name="矩形 23"/>
            <p:cNvSpPr/>
            <p:nvPr/>
          </p:nvSpPr>
          <p:spPr>
            <a:xfrm>
              <a:off x="1007211" y="1694753"/>
              <a:ext cx="2817600" cy="1598163"/>
            </a:xfrm>
            <a:prstGeom prst="rect">
              <a:avLst/>
            </a:prstGeom>
            <a:solidFill>
              <a:schemeClr val="bg1">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900" dirty="0">
                <a:solidFill>
                  <a:schemeClr val="tx1"/>
                </a:solidFill>
                <a:latin typeface="微软雅黑" panose="020B0503020204020204" charset="-122"/>
                <a:ea typeface="微软雅黑" panose="020B0503020204020204" charset="-122"/>
              </a:endParaRPr>
            </a:p>
          </p:txBody>
        </p:sp>
        <p:grpSp>
          <p:nvGrpSpPr>
            <p:cNvPr id="25" name="组合 15"/>
            <p:cNvGrpSpPr/>
            <p:nvPr/>
          </p:nvGrpSpPr>
          <p:grpSpPr>
            <a:xfrm>
              <a:off x="2267162" y="3455784"/>
              <a:ext cx="182960" cy="1278056"/>
              <a:chOff x="6038577" y="2302601"/>
              <a:chExt cx="130628" cy="975087"/>
            </a:xfrm>
          </p:grpSpPr>
          <p:cxnSp>
            <p:nvCxnSpPr>
              <p:cNvPr id="26" name="直接连接符 25"/>
              <p:cNvCxnSpPr>
                <a:endCxn id="27" idx="0"/>
              </p:cNvCxnSpPr>
              <p:nvPr/>
            </p:nvCxnSpPr>
            <p:spPr>
              <a:xfrm flipH="1">
                <a:off x="6103891" y="2302601"/>
                <a:ext cx="5988" cy="844459"/>
              </a:xfrm>
              <a:prstGeom prst="line">
                <a:avLst/>
              </a:prstGeom>
              <a:gradFill flip="none" rotWithShape="1">
                <a:gsLst>
                  <a:gs pos="17000">
                    <a:srgbClr val="00B0F0">
                      <a:shade val="30000"/>
                      <a:satMod val="115000"/>
                    </a:srgbClr>
                  </a:gs>
                  <a:gs pos="56000">
                    <a:srgbClr val="00B0F0">
                      <a:shade val="67500"/>
                      <a:satMod val="115000"/>
                    </a:srgbClr>
                  </a:gs>
                  <a:gs pos="100000">
                    <a:srgbClr val="00B0F0">
                      <a:shade val="100000"/>
                      <a:satMod val="115000"/>
                    </a:srgbClr>
                  </a:gs>
                </a:gsLst>
                <a:lin ang="600000" scaled="0"/>
                <a:tileRect/>
              </a:gradFill>
              <a:ln w="3175">
                <a:solidFill>
                  <a:srgbClr val="FF7F7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27" name="椭圆 26"/>
              <p:cNvSpPr/>
              <p:nvPr/>
            </p:nvSpPr>
            <p:spPr>
              <a:xfrm>
                <a:off x="6038577" y="3147060"/>
                <a:ext cx="130628" cy="130628"/>
              </a:xfrm>
              <a:prstGeom prst="ellipse">
                <a:avLst/>
              </a:prstGeom>
              <a:solidFill>
                <a:schemeClr val="bg1">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900">
                  <a:solidFill>
                    <a:schemeClr val="tx1"/>
                  </a:solidFill>
                  <a:latin typeface="微软雅黑" panose="020B0503020204020204" charset="-122"/>
                  <a:ea typeface="微软雅黑" panose="020B0503020204020204" charset="-122"/>
                </a:endParaRPr>
              </a:p>
            </p:txBody>
          </p:sp>
        </p:grpSp>
        <p:sp>
          <p:nvSpPr>
            <p:cNvPr id="43" name="文本框 14"/>
            <p:cNvSpPr txBox="1"/>
            <p:nvPr/>
          </p:nvSpPr>
          <p:spPr>
            <a:xfrm>
              <a:off x="962534" y="1626611"/>
              <a:ext cx="2726953" cy="1916262"/>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5000"/>
                </a:lnSpc>
                <a:spcBef>
                  <a:spcPct val="0"/>
                </a:spcBef>
                <a:spcAft>
                  <a:spcPct val="0"/>
                </a:spcAft>
              </a:pPr>
              <a:r>
                <a:rPr lang="zh-CN" altLang="en-US" sz="1000" dirty="0">
                  <a:solidFill>
                    <a:schemeClr val="tx1">
                      <a:lumMod val="50000"/>
                      <a:lumOff val="50000"/>
                    </a:schemeClr>
                  </a:solidFill>
                  <a:latin typeface="微软雅黑" panose="020B0503020204020204" charset="-122"/>
                  <a:ea typeface="微软雅黑" panose="020B0503020204020204" charset="-122"/>
                  <a:sym typeface="Gill Sans" panose="020B0502020104020203" charset="0"/>
                </a:rPr>
                <a:t>◇ 了解影响冷热疗法效果的因素</a:t>
              </a:r>
              <a:endParaRPr lang="zh-CN" altLang="en-US" sz="1000" dirty="0">
                <a:solidFill>
                  <a:schemeClr val="tx1">
                    <a:lumMod val="50000"/>
                    <a:lumOff val="50000"/>
                  </a:schemeClr>
                </a:solidFill>
                <a:latin typeface="微软雅黑" panose="020B0503020204020204" charset="-122"/>
                <a:ea typeface="微软雅黑" panose="020B0503020204020204" charset="-122"/>
                <a:sym typeface="Gill Sans" panose="020B0502020104020203" charset="0"/>
              </a:endParaRPr>
            </a:p>
            <a:p>
              <a:pPr fontAlgn="base">
                <a:lnSpc>
                  <a:spcPct val="125000"/>
                </a:lnSpc>
                <a:spcBef>
                  <a:spcPct val="0"/>
                </a:spcBef>
                <a:spcAft>
                  <a:spcPct val="0"/>
                </a:spcAft>
              </a:pPr>
              <a:r>
                <a:rPr lang="zh-CN" altLang="en-US" sz="1000" dirty="0">
                  <a:solidFill>
                    <a:schemeClr val="tx1">
                      <a:lumMod val="50000"/>
                      <a:lumOff val="50000"/>
                    </a:schemeClr>
                  </a:solidFill>
                  <a:latin typeface="微软雅黑" panose="020B0503020204020204" charset="-122"/>
                  <a:ea typeface="微软雅黑" panose="020B0503020204020204" charset="-122"/>
                  <a:sym typeface="Gill Sans" panose="020B0502020104020203" charset="0"/>
                </a:rPr>
                <a:t>◇ 理解冷、热疗法的概念、分类</a:t>
              </a:r>
              <a:endParaRPr lang="zh-CN" altLang="en-US" sz="1000" dirty="0">
                <a:solidFill>
                  <a:schemeClr val="tx1">
                    <a:lumMod val="50000"/>
                    <a:lumOff val="50000"/>
                  </a:schemeClr>
                </a:solidFill>
                <a:latin typeface="微软雅黑" panose="020B0503020204020204" charset="-122"/>
                <a:ea typeface="微软雅黑" panose="020B0503020204020204" charset="-122"/>
                <a:sym typeface="Gill Sans" panose="020B0502020104020203" charset="0"/>
              </a:endParaRPr>
            </a:p>
            <a:p>
              <a:pPr fontAlgn="base">
                <a:lnSpc>
                  <a:spcPct val="125000"/>
                </a:lnSpc>
                <a:spcBef>
                  <a:spcPct val="0"/>
                </a:spcBef>
                <a:spcAft>
                  <a:spcPct val="0"/>
                </a:spcAft>
              </a:pPr>
              <a:r>
                <a:rPr lang="zh-CN" altLang="en-US" sz="1000" dirty="0">
                  <a:solidFill>
                    <a:schemeClr val="tx1">
                      <a:lumMod val="50000"/>
                      <a:lumOff val="50000"/>
                    </a:schemeClr>
                  </a:solidFill>
                  <a:latin typeface="微软雅黑" panose="020B0503020204020204" charset="-122"/>
                  <a:ea typeface="微软雅黑" panose="020B0503020204020204" charset="-122"/>
                  <a:sym typeface="Gill Sans" panose="020B0502020104020203" charset="0"/>
                </a:rPr>
                <a:t>◇ 熟悉冷、热疗法的生理效应和继发效应</a:t>
              </a:r>
              <a:endParaRPr lang="zh-CN" altLang="en-US" sz="1000" dirty="0">
                <a:solidFill>
                  <a:schemeClr val="tx1">
                    <a:lumMod val="50000"/>
                    <a:lumOff val="50000"/>
                  </a:schemeClr>
                </a:solidFill>
                <a:latin typeface="微软雅黑" panose="020B0503020204020204" charset="-122"/>
                <a:ea typeface="微软雅黑" panose="020B0503020204020204" charset="-122"/>
                <a:sym typeface="Gill Sans" panose="020B0502020104020203" charset="0"/>
              </a:endParaRPr>
            </a:p>
            <a:p>
              <a:pPr fontAlgn="base">
                <a:lnSpc>
                  <a:spcPct val="125000"/>
                </a:lnSpc>
                <a:spcBef>
                  <a:spcPct val="0"/>
                </a:spcBef>
                <a:spcAft>
                  <a:spcPct val="0"/>
                </a:spcAft>
              </a:pPr>
              <a:r>
                <a:rPr lang="zh-CN" altLang="en-US" sz="1000" dirty="0">
                  <a:solidFill>
                    <a:schemeClr val="tx1">
                      <a:lumMod val="50000"/>
                      <a:lumOff val="50000"/>
                    </a:schemeClr>
                  </a:solidFill>
                  <a:latin typeface="微软雅黑" panose="020B0503020204020204" charset="-122"/>
                  <a:ea typeface="微软雅黑" panose="020B0503020204020204" charset="-122"/>
                  <a:sym typeface="Gill Sans" panose="020B0502020104020203" charset="0"/>
                </a:rPr>
                <a:t>◇ 熟悉冷、热疗法的目的和禁忌</a:t>
              </a:r>
              <a:endParaRPr lang="zh-CN" altLang="en-US" sz="1000" dirty="0">
                <a:solidFill>
                  <a:schemeClr val="tx1">
                    <a:lumMod val="50000"/>
                    <a:lumOff val="50000"/>
                  </a:schemeClr>
                </a:solidFill>
                <a:latin typeface="微软雅黑" panose="020B0503020204020204" charset="-122"/>
                <a:ea typeface="微软雅黑" panose="020B0503020204020204" charset="-122"/>
                <a:sym typeface="Gill Sans" panose="020B0502020104020203" charset="0"/>
              </a:endParaRPr>
            </a:p>
            <a:p>
              <a:pPr fontAlgn="base">
                <a:lnSpc>
                  <a:spcPct val="125000"/>
                </a:lnSpc>
                <a:spcBef>
                  <a:spcPct val="0"/>
                </a:spcBef>
                <a:spcAft>
                  <a:spcPct val="0"/>
                </a:spcAft>
              </a:pPr>
              <a:r>
                <a:rPr lang="zh-CN" altLang="en-US" sz="1000" dirty="0">
                  <a:solidFill>
                    <a:schemeClr val="tx1">
                      <a:lumMod val="50000"/>
                      <a:lumOff val="50000"/>
                    </a:schemeClr>
                  </a:solidFill>
                  <a:latin typeface="微软雅黑" panose="020B0503020204020204" charset="-122"/>
                  <a:ea typeface="微软雅黑" panose="020B0503020204020204" charset="-122"/>
                  <a:sym typeface="Gill Sans" panose="020B0502020104020203" charset="0"/>
                </a:rPr>
                <a:t>◇ 掌握老年人常用的冷、热疗法的操作技能</a:t>
              </a:r>
              <a:endParaRPr lang="zh-CN" altLang="en-US" sz="1000" dirty="0">
                <a:solidFill>
                  <a:schemeClr val="tx1">
                    <a:lumMod val="50000"/>
                    <a:lumOff val="50000"/>
                  </a:schemeClr>
                </a:solidFill>
                <a:latin typeface="微软雅黑" panose="020B0503020204020204" charset="-122"/>
                <a:ea typeface="微软雅黑" panose="020B0503020204020204" charset="-122"/>
                <a:sym typeface="Gill Sans" panose="020B0502020104020203" charset="0"/>
              </a:endParaRPr>
            </a:p>
          </p:txBody>
        </p:sp>
      </p:grpSp>
      <p:grpSp>
        <p:nvGrpSpPr>
          <p:cNvPr id="30" name="组合 3"/>
          <p:cNvGrpSpPr/>
          <p:nvPr/>
        </p:nvGrpSpPr>
        <p:grpSpPr>
          <a:xfrm>
            <a:off x="3515087" y="1262774"/>
            <a:ext cx="2198134" cy="3037732"/>
            <a:chOff x="4686782" y="1626027"/>
            <a:chExt cx="2930845" cy="4049060"/>
          </a:xfrm>
        </p:grpSpPr>
        <p:sp>
          <p:nvSpPr>
            <p:cNvPr id="31" name="任意多边形 30"/>
            <p:cNvSpPr/>
            <p:nvPr/>
          </p:nvSpPr>
          <p:spPr>
            <a:xfrm>
              <a:off x="4712972" y="4340550"/>
              <a:ext cx="2904655" cy="1334537"/>
            </a:xfrm>
            <a:custGeom>
              <a:avLst/>
              <a:gdLst>
                <a:gd name="connsiteX0" fmla="*/ 941222 w 2073835"/>
                <a:gd name="connsiteY0" fmla="*/ 1295 h 1018179"/>
                <a:gd name="connsiteX1" fmla="*/ 1075324 w 2073835"/>
                <a:gd name="connsiteY1" fmla="*/ 33590 h 1018179"/>
                <a:gd name="connsiteX2" fmla="*/ 1184084 w 2073835"/>
                <a:gd name="connsiteY2" fmla="*/ 128259 h 1018179"/>
                <a:gd name="connsiteX3" fmla="*/ 1212920 w 2073835"/>
                <a:gd name="connsiteY3" fmla="*/ 166945 h 1018179"/>
                <a:gd name="connsiteX4" fmla="*/ 1242709 w 2073835"/>
                <a:gd name="connsiteY4" fmla="*/ 174112 h 1018179"/>
                <a:gd name="connsiteX5" fmla="*/ 1238958 w 2073835"/>
                <a:gd name="connsiteY5" fmla="*/ 157124 h 1018179"/>
                <a:gd name="connsiteX6" fmla="*/ 1183625 w 2073835"/>
                <a:gd name="connsiteY6" fmla="*/ 8652 h 1018179"/>
                <a:gd name="connsiteX7" fmla="*/ 1196051 w 2073835"/>
                <a:gd name="connsiteY7" fmla="*/ 6190 h 1018179"/>
                <a:gd name="connsiteX8" fmla="*/ 1381889 w 2073835"/>
                <a:gd name="connsiteY8" fmla="*/ 121834 h 1018179"/>
                <a:gd name="connsiteX9" fmla="*/ 1441247 w 2073835"/>
                <a:gd name="connsiteY9" fmla="*/ 253240 h 1018179"/>
                <a:gd name="connsiteX10" fmla="*/ 1442778 w 2073835"/>
                <a:gd name="connsiteY10" fmla="*/ 260415 h 1018179"/>
                <a:gd name="connsiteX11" fmla="*/ 1476284 w 2073835"/>
                <a:gd name="connsiteY11" fmla="*/ 277306 h 1018179"/>
                <a:gd name="connsiteX12" fmla="*/ 1496812 w 2073835"/>
                <a:gd name="connsiteY12" fmla="*/ 292846 h 1018179"/>
                <a:gd name="connsiteX13" fmla="*/ 1497407 w 2073835"/>
                <a:gd name="connsiteY13" fmla="*/ 262750 h 1018179"/>
                <a:gd name="connsiteX14" fmla="*/ 1478496 w 2073835"/>
                <a:gd name="connsiteY14" fmla="*/ 105434 h 1018179"/>
                <a:gd name="connsiteX15" fmla="*/ 1644628 w 2073835"/>
                <a:gd name="connsiteY15" fmla="*/ 262020 h 1018179"/>
                <a:gd name="connsiteX16" fmla="*/ 1671460 w 2073835"/>
                <a:gd name="connsiteY16" fmla="*/ 403691 h 1018179"/>
                <a:gd name="connsiteX17" fmla="*/ 1670350 w 2073835"/>
                <a:gd name="connsiteY17" fmla="*/ 445054 h 1018179"/>
                <a:gd name="connsiteX18" fmla="*/ 1694126 w 2073835"/>
                <a:gd name="connsiteY18" fmla="*/ 470904 h 1018179"/>
                <a:gd name="connsiteX19" fmla="*/ 1700545 w 2073835"/>
                <a:gd name="connsiteY19" fmla="*/ 456384 h 1018179"/>
                <a:gd name="connsiteX20" fmla="*/ 1743850 w 2073835"/>
                <a:gd name="connsiteY20" fmla="*/ 303968 h 1018179"/>
                <a:gd name="connsiteX21" fmla="*/ 1836628 w 2073835"/>
                <a:gd name="connsiteY21" fmla="*/ 512562 h 1018179"/>
                <a:gd name="connsiteX22" fmla="*/ 1818797 w 2073835"/>
                <a:gd name="connsiteY22" fmla="*/ 616449 h 1018179"/>
                <a:gd name="connsiteX23" fmla="*/ 1809330 w 2073835"/>
                <a:gd name="connsiteY23" fmla="*/ 643932 h 1018179"/>
                <a:gd name="connsiteX24" fmla="*/ 1828639 w 2073835"/>
                <a:gd name="connsiteY24" fmla="*/ 692088 h 1018179"/>
                <a:gd name="connsiteX25" fmla="*/ 1841046 w 2073835"/>
                <a:gd name="connsiteY25" fmla="*/ 678131 h 1018179"/>
                <a:gd name="connsiteX26" fmla="*/ 1928839 w 2073835"/>
                <a:gd name="connsiteY26" fmla="*/ 546229 h 1018179"/>
                <a:gd name="connsiteX27" fmla="*/ 1953464 w 2073835"/>
                <a:gd name="connsiteY27" fmla="*/ 773194 h 1018179"/>
                <a:gd name="connsiteX28" fmla="*/ 1925321 w 2073835"/>
                <a:gd name="connsiteY28" fmla="*/ 833887 h 1018179"/>
                <a:gd name="connsiteX29" fmla="*/ 1887788 w 2073835"/>
                <a:gd name="connsiteY29" fmla="*/ 889545 h 1018179"/>
                <a:gd name="connsiteX30" fmla="*/ 1901384 w 2073835"/>
                <a:gd name="connsiteY30" fmla="*/ 958383 h 1018179"/>
                <a:gd name="connsiteX31" fmla="*/ 1901664 w 2073835"/>
                <a:gd name="connsiteY31" fmla="*/ 963928 h 1018179"/>
                <a:gd name="connsiteX32" fmla="*/ 1911505 w 2073835"/>
                <a:gd name="connsiteY32" fmla="*/ 960749 h 1018179"/>
                <a:gd name="connsiteX33" fmla="*/ 2059875 w 2073835"/>
                <a:gd name="connsiteY33" fmla="*/ 818704 h 1018179"/>
                <a:gd name="connsiteX34" fmla="*/ 2053441 w 2073835"/>
                <a:gd name="connsiteY34" fmla="*/ 1018052 h 1018179"/>
                <a:gd name="connsiteX35" fmla="*/ 2053388 w 2073835"/>
                <a:gd name="connsiteY35" fmla="*/ 1018179 h 1018179"/>
                <a:gd name="connsiteX36" fmla="*/ 1827546 w 2073835"/>
                <a:gd name="connsiteY36" fmla="*/ 1018179 h 1018179"/>
                <a:gd name="connsiteX37" fmla="*/ 1826757 w 2073835"/>
                <a:gd name="connsiteY37" fmla="*/ 1011530 h 1018179"/>
                <a:gd name="connsiteX38" fmla="*/ 1286369 w 2073835"/>
                <a:gd name="connsiteY38" fmla="*/ 1011530 h 1018179"/>
                <a:gd name="connsiteX39" fmla="*/ 1284390 w 2073835"/>
                <a:gd name="connsiteY39" fmla="*/ 991895 h 1018179"/>
                <a:gd name="connsiteX40" fmla="*/ 993926 w 2073835"/>
                <a:gd name="connsiteY40" fmla="*/ 755160 h 1018179"/>
                <a:gd name="connsiteX41" fmla="*/ 703463 w 2073835"/>
                <a:gd name="connsiteY41" fmla="*/ 991895 h 1018179"/>
                <a:gd name="connsiteX42" fmla="*/ 701483 w 2073835"/>
                <a:gd name="connsiteY42" fmla="*/ 1011530 h 1018179"/>
                <a:gd name="connsiteX43" fmla="*/ 83785 w 2073835"/>
                <a:gd name="connsiteY43" fmla="*/ 1011530 h 1018179"/>
                <a:gd name="connsiteX44" fmla="*/ 84222 w 2073835"/>
                <a:gd name="connsiteY44" fmla="*/ 1002870 h 1018179"/>
                <a:gd name="connsiteX45" fmla="*/ 39947 w 2073835"/>
                <a:gd name="connsiteY45" fmla="*/ 1005608 h 1018179"/>
                <a:gd name="connsiteX46" fmla="*/ 1517 w 2073835"/>
                <a:gd name="connsiteY46" fmla="*/ 1014873 h 1018179"/>
                <a:gd name="connsiteX47" fmla="*/ 101434 w 2073835"/>
                <a:gd name="connsiteY47" fmla="*/ 882551 h 1018179"/>
                <a:gd name="connsiteX48" fmla="*/ 101449 w 2073835"/>
                <a:gd name="connsiteY48" fmla="*/ 882540 h 1018179"/>
                <a:gd name="connsiteX49" fmla="*/ 118438 w 2073835"/>
                <a:gd name="connsiteY49" fmla="*/ 796523 h 1018179"/>
                <a:gd name="connsiteX50" fmla="*/ 90983 w 2073835"/>
                <a:gd name="connsiteY50" fmla="*/ 806526 h 1018179"/>
                <a:gd name="connsiteX51" fmla="*/ 3409 w 2073835"/>
                <a:gd name="connsiteY51" fmla="*/ 852621 h 1018179"/>
                <a:gd name="connsiteX52" fmla="*/ 101028 w 2073835"/>
                <a:gd name="connsiteY52" fmla="*/ 646249 h 1018179"/>
                <a:gd name="connsiteX53" fmla="*/ 191411 w 2073835"/>
                <a:gd name="connsiteY53" fmla="*/ 592012 h 1018179"/>
                <a:gd name="connsiteX54" fmla="*/ 215724 w 2073835"/>
                <a:gd name="connsiteY54" fmla="*/ 582337 h 1018179"/>
                <a:gd name="connsiteX55" fmla="*/ 248732 w 2073835"/>
                <a:gd name="connsiteY55" fmla="*/ 530134 h 1018179"/>
                <a:gd name="connsiteX56" fmla="*/ 193673 w 2073835"/>
                <a:gd name="connsiteY56" fmla="*/ 531208 h 1018179"/>
                <a:gd name="connsiteX57" fmla="*/ 95890 w 2073835"/>
                <a:gd name="connsiteY57" fmla="*/ 546450 h 1018179"/>
                <a:gd name="connsiteX58" fmla="*/ 255095 w 2073835"/>
                <a:gd name="connsiteY58" fmla="*/ 382827 h 1018179"/>
                <a:gd name="connsiteX59" fmla="*/ 397175 w 2073835"/>
                <a:gd name="connsiteY59" fmla="*/ 358249 h 1018179"/>
                <a:gd name="connsiteX60" fmla="*/ 404243 w 2073835"/>
                <a:gd name="connsiteY60" fmla="*/ 358551 h 1018179"/>
                <a:gd name="connsiteX61" fmla="*/ 449181 w 2073835"/>
                <a:gd name="connsiteY61" fmla="*/ 324533 h 1018179"/>
                <a:gd name="connsiteX62" fmla="*/ 440910 w 2073835"/>
                <a:gd name="connsiteY62" fmla="*/ 321817 h 1018179"/>
                <a:gd name="connsiteX63" fmla="*/ 284963 w 2073835"/>
                <a:gd name="connsiteY63" fmla="*/ 293776 h 1018179"/>
                <a:gd name="connsiteX64" fmla="*/ 483374 w 2073835"/>
                <a:gd name="connsiteY64" fmla="*/ 180851 h 1018179"/>
                <a:gd name="connsiteX65" fmla="*/ 644966 w 2073835"/>
                <a:gd name="connsiteY65" fmla="*/ 201719 h 1018179"/>
                <a:gd name="connsiteX66" fmla="*/ 654610 w 2073835"/>
                <a:gd name="connsiteY66" fmla="*/ 205195 h 1018179"/>
                <a:gd name="connsiteX67" fmla="*/ 659458 w 2073835"/>
                <a:gd name="connsiteY67" fmla="*/ 202751 h 1018179"/>
                <a:gd name="connsiteX68" fmla="*/ 693065 w 2073835"/>
                <a:gd name="connsiteY68" fmla="*/ 191267 h 1018179"/>
                <a:gd name="connsiteX69" fmla="*/ 667080 w 2073835"/>
                <a:gd name="connsiteY69" fmla="*/ 172930 h 1018179"/>
                <a:gd name="connsiteX70" fmla="*/ 526180 w 2073835"/>
                <a:gd name="connsiteY70" fmla="*/ 100454 h 1018179"/>
                <a:gd name="connsiteX71" fmla="*/ 683757 w 2073835"/>
                <a:gd name="connsiteY71" fmla="*/ 48863 h 1018179"/>
                <a:gd name="connsiteX72" fmla="*/ 748960 w 2073835"/>
                <a:gd name="connsiteY72" fmla="*/ 50577 h 1018179"/>
                <a:gd name="connsiteX73" fmla="*/ 881341 w 2073835"/>
                <a:gd name="connsiteY73" fmla="*/ 107728 h 1018179"/>
                <a:gd name="connsiteX74" fmla="*/ 929904 w 2073835"/>
                <a:gd name="connsiteY74" fmla="*/ 142511 h 1018179"/>
                <a:gd name="connsiteX75" fmla="*/ 971678 w 2073835"/>
                <a:gd name="connsiteY75" fmla="*/ 140534 h 1018179"/>
                <a:gd name="connsiteX76" fmla="*/ 960141 w 2073835"/>
                <a:gd name="connsiteY76" fmla="*/ 125282 h 1018179"/>
                <a:gd name="connsiteX77" fmla="*/ 847922 w 2073835"/>
                <a:gd name="connsiteY77" fmla="*/ 13423 h 1018179"/>
                <a:gd name="connsiteX78" fmla="*/ 941222 w 2073835"/>
                <a:gd name="connsiteY78" fmla="*/ 1295 h 1018179"/>
                <a:gd name="connsiteX0-1" fmla="*/ 941222 w 2073835"/>
                <a:gd name="connsiteY0-2" fmla="*/ 1295 h 1018179"/>
                <a:gd name="connsiteX1-3" fmla="*/ 1075324 w 2073835"/>
                <a:gd name="connsiteY1-4" fmla="*/ 33590 h 1018179"/>
                <a:gd name="connsiteX2-5" fmla="*/ 1184084 w 2073835"/>
                <a:gd name="connsiteY2-6" fmla="*/ 128259 h 1018179"/>
                <a:gd name="connsiteX3-7" fmla="*/ 1212920 w 2073835"/>
                <a:gd name="connsiteY3-8" fmla="*/ 166945 h 1018179"/>
                <a:gd name="connsiteX4-9" fmla="*/ 1242709 w 2073835"/>
                <a:gd name="connsiteY4-10" fmla="*/ 174112 h 1018179"/>
                <a:gd name="connsiteX5-11" fmla="*/ 1238958 w 2073835"/>
                <a:gd name="connsiteY5-12" fmla="*/ 157124 h 1018179"/>
                <a:gd name="connsiteX6-13" fmla="*/ 1183625 w 2073835"/>
                <a:gd name="connsiteY6-14" fmla="*/ 8652 h 1018179"/>
                <a:gd name="connsiteX7-15" fmla="*/ 1196051 w 2073835"/>
                <a:gd name="connsiteY7-16" fmla="*/ 6190 h 1018179"/>
                <a:gd name="connsiteX8-17" fmla="*/ 1381889 w 2073835"/>
                <a:gd name="connsiteY8-18" fmla="*/ 121834 h 1018179"/>
                <a:gd name="connsiteX9-19" fmla="*/ 1441247 w 2073835"/>
                <a:gd name="connsiteY9-20" fmla="*/ 253240 h 1018179"/>
                <a:gd name="connsiteX10-21" fmla="*/ 1442778 w 2073835"/>
                <a:gd name="connsiteY10-22" fmla="*/ 260415 h 1018179"/>
                <a:gd name="connsiteX11-23" fmla="*/ 1476284 w 2073835"/>
                <a:gd name="connsiteY11-24" fmla="*/ 277306 h 1018179"/>
                <a:gd name="connsiteX12-25" fmla="*/ 1497407 w 2073835"/>
                <a:gd name="connsiteY12-26" fmla="*/ 262750 h 1018179"/>
                <a:gd name="connsiteX13-27" fmla="*/ 1478496 w 2073835"/>
                <a:gd name="connsiteY13-28" fmla="*/ 105434 h 1018179"/>
                <a:gd name="connsiteX14-29" fmla="*/ 1644628 w 2073835"/>
                <a:gd name="connsiteY14-30" fmla="*/ 262020 h 1018179"/>
                <a:gd name="connsiteX15-31" fmla="*/ 1671460 w 2073835"/>
                <a:gd name="connsiteY15-32" fmla="*/ 403691 h 1018179"/>
                <a:gd name="connsiteX16-33" fmla="*/ 1670350 w 2073835"/>
                <a:gd name="connsiteY16-34" fmla="*/ 445054 h 1018179"/>
                <a:gd name="connsiteX17-35" fmla="*/ 1694126 w 2073835"/>
                <a:gd name="connsiteY17-36" fmla="*/ 470904 h 1018179"/>
                <a:gd name="connsiteX18-37" fmla="*/ 1700545 w 2073835"/>
                <a:gd name="connsiteY18-38" fmla="*/ 456384 h 1018179"/>
                <a:gd name="connsiteX19-39" fmla="*/ 1743850 w 2073835"/>
                <a:gd name="connsiteY19-40" fmla="*/ 303968 h 1018179"/>
                <a:gd name="connsiteX20-41" fmla="*/ 1836628 w 2073835"/>
                <a:gd name="connsiteY20-42" fmla="*/ 512562 h 1018179"/>
                <a:gd name="connsiteX21-43" fmla="*/ 1818797 w 2073835"/>
                <a:gd name="connsiteY21-44" fmla="*/ 616449 h 1018179"/>
                <a:gd name="connsiteX22-45" fmla="*/ 1809330 w 2073835"/>
                <a:gd name="connsiteY22-46" fmla="*/ 643932 h 1018179"/>
                <a:gd name="connsiteX23-47" fmla="*/ 1828639 w 2073835"/>
                <a:gd name="connsiteY23-48" fmla="*/ 692088 h 1018179"/>
                <a:gd name="connsiteX24-49" fmla="*/ 1841046 w 2073835"/>
                <a:gd name="connsiteY24-50" fmla="*/ 678131 h 1018179"/>
                <a:gd name="connsiteX25-51" fmla="*/ 1928839 w 2073835"/>
                <a:gd name="connsiteY25-52" fmla="*/ 546229 h 1018179"/>
                <a:gd name="connsiteX26-53" fmla="*/ 1953464 w 2073835"/>
                <a:gd name="connsiteY26-54" fmla="*/ 773194 h 1018179"/>
                <a:gd name="connsiteX27-55" fmla="*/ 1925321 w 2073835"/>
                <a:gd name="connsiteY27-56" fmla="*/ 833887 h 1018179"/>
                <a:gd name="connsiteX28-57" fmla="*/ 1887788 w 2073835"/>
                <a:gd name="connsiteY28-58" fmla="*/ 889545 h 1018179"/>
                <a:gd name="connsiteX29-59" fmla="*/ 1901384 w 2073835"/>
                <a:gd name="connsiteY29-60" fmla="*/ 958383 h 1018179"/>
                <a:gd name="connsiteX30-61" fmla="*/ 1901664 w 2073835"/>
                <a:gd name="connsiteY30-62" fmla="*/ 963928 h 1018179"/>
                <a:gd name="connsiteX31-63" fmla="*/ 1911505 w 2073835"/>
                <a:gd name="connsiteY31-64" fmla="*/ 960749 h 1018179"/>
                <a:gd name="connsiteX32-65" fmla="*/ 2059875 w 2073835"/>
                <a:gd name="connsiteY32-66" fmla="*/ 818704 h 1018179"/>
                <a:gd name="connsiteX33-67" fmla="*/ 2053441 w 2073835"/>
                <a:gd name="connsiteY33-68" fmla="*/ 1018052 h 1018179"/>
                <a:gd name="connsiteX34-69" fmla="*/ 2053388 w 2073835"/>
                <a:gd name="connsiteY34-70" fmla="*/ 1018179 h 1018179"/>
                <a:gd name="connsiteX35-71" fmla="*/ 1827546 w 2073835"/>
                <a:gd name="connsiteY35-72" fmla="*/ 1018179 h 1018179"/>
                <a:gd name="connsiteX36-73" fmla="*/ 1826757 w 2073835"/>
                <a:gd name="connsiteY36-74" fmla="*/ 1011530 h 1018179"/>
                <a:gd name="connsiteX37-75" fmla="*/ 1286369 w 2073835"/>
                <a:gd name="connsiteY37-76" fmla="*/ 1011530 h 1018179"/>
                <a:gd name="connsiteX38-77" fmla="*/ 1284390 w 2073835"/>
                <a:gd name="connsiteY38-78" fmla="*/ 991895 h 1018179"/>
                <a:gd name="connsiteX39-79" fmla="*/ 993926 w 2073835"/>
                <a:gd name="connsiteY39-80" fmla="*/ 755160 h 1018179"/>
                <a:gd name="connsiteX40-81" fmla="*/ 703463 w 2073835"/>
                <a:gd name="connsiteY40-82" fmla="*/ 991895 h 1018179"/>
                <a:gd name="connsiteX41-83" fmla="*/ 701483 w 2073835"/>
                <a:gd name="connsiteY41-84" fmla="*/ 1011530 h 1018179"/>
                <a:gd name="connsiteX42-85" fmla="*/ 83785 w 2073835"/>
                <a:gd name="connsiteY42-86" fmla="*/ 1011530 h 1018179"/>
                <a:gd name="connsiteX43-87" fmla="*/ 84222 w 2073835"/>
                <a:gd name="connsiteY43-88" fmla="*/ 1002870 h 1018179"/>
                <a:gd name="connsiteX44-89" fmla="*/ 39947 w 2073835"/>
                <a:gd name="connsiteY44-90" fmla="*/ 1005608 h 1018179"/>
                <a:gd name="connsiteX45-91" fmla="*/ 1517 w 2073835"/>
                <a:gd name="connsiteY45-92" fmla="*/ 1014873 h 1018179"/>
                <a:gd name="connsiteX46-93" fmla="*/ 101434 w 2073835"/>
                <a:gd name="connsiteY46-94" fmla="*/ 882551 h 1018179"/>
                <a:gd name="connsiteX47-95" fmla="*/ 101449 w 2073835"/>
                <a:gd name="connsiteY47-96" fmla="*/ 882540 h 1018179"/>
                <a:gd name="connsiteX48-97" fmla="*/ 118438 w 2073835"/>
                <a:gd name="connsiteY48-98" fmla="*/ 796523 h 1018179"/>
                <a:gd name="connsiteX49-99" fmla="*/ 90983 w 2073835"/>
                <a:gd name="connsiteY49-100" fmla="*/ 806526 h 1018179"/>
                <a:gd name="connsiteX50-101" fmla="*/ 3409 w 2073835"/>
                <a:gd name="connsiteY50-102" fmla="*/ 852621 h 1018179"/>
                <a:gd name="connsiteX51-103" fmla="*/ 101028 w 2073835"/>
                <a:gd name="connsiteY51-104" fmla="*/ 646249 h 1018179"/>
                <a:gd name="connsiteX52-105" fmla="*/ 191411 w 2073835"/>
                <a:gd name="connsiteY52-106" fmla="*/ 592012 h 1018179"/>
                <a:gd name="connsiteX53-107" fmla="*/ 215724 w 2073835"/>
                <a:gd name="connsiteY53-108" fmla="*/ 582337 h 1018179"/>
                <a:gd name="connsiteX54-109" fmla="*/ 248732 w 2073835"/>
                <a:gd name="connsiteY54-110" fmla="*/ 530134 h 1018179"/>
                <a:gd name="connsiteX55-111" fmla="*/ 193673 w 2073835"/>
                <a:gd name="connsiteY55-112" fmla="*/ 531208 h 1018179"/>
                <a:gd name="connsiteX56-113" fmla="*/ 95890 w 2073835"/>
                <a:gd name="connsiteY56-114" fmla="*/ 546450 h 1018179"/>
                <a:gd name="connsiteX57-115" fmla="*/ 255095 w 2073835"/>
                <a:gd name="connsiteY57-116" fmla="*/ 382827 h 1018179"/>
                <a:gd name="connsiteX58-117" fmla="*/ 397175 w 2073835"/>
                <a:gd name="connsiteY58-118" fmla="*/ 358249 h 1018179"/>
                <a:gd name="connsiteX59-119" fmla="*/ 404243 w 2073835"/>
                <a:gd name="connsiteY59-120" fmla="*/ 358551 h 1018179"/>
                <a:gd name="connsiteX60-121" fmla="*/ 449181 w 2073835"/>
                <a:gd name="connsiteY60-122" fmla="*/ 324533 h 1018179"/>
                <a:gd name="connsiteX61-123" fmla="*/ 440910 w 2073835"/>
                <a:gd name="connsiteY61-124" fmla="*/ 321817 h 1018179"/>
                <a:gd name="connsiteX62-125" fmla="*/ 284963 w 2073835"/>
                <a:gd name="connsiteY62-126" fmla="*/ 293776 h 1018179"/>
                <a:gd name="connsiteX63-127" fmla="*/ 483374 w 2073835"/>
                <a:gd name="connsiteY63-128" fmla="*/ 180851 h 1018179"/>
                <a:gd name="connsiteX64-129" fmla="*/ 644966 w 2073835"/>
                <a:gd name="connsiteY64-130" fmla="*/ 201719 h 1018179"/>
                <a:gd name="connsiteX65-131" fmla="*/ 654610 w 2073835"/>
                <a:gd name="connsiteY65-132" fmla="*/ 205195 h 1018179"/>
                <a:gd name="connsiteX66-133" fmla="*/ 659458 w 2073835"/>
                <a:gd name="connsiteY66-134" fmla="*/ 202751 h 1018179"/>
                <a:gd name="connsiteX67-135" fmla="*/ 693065 w 2073835"/>
                <a:gd name="connsiteY67-136" fmla="*/ 191267 h 1018179"/>
                <a:gd name="connsiteX68-137" fmla="*/ 667080 w 2073835"/>
                <a:gd name="connsiteY68-138" fmla="*/ 172930 h 1018179"/>
                <a:gd name="connsiteX69-139" fmla="*/ 526180 w 2073835"/>
                <a:gd name="connsiteY69-140" fmla="*/ 100454 h 1018179"/>
                <a:gd name="connsiteX70-141" fmla="*/ 683757 w 2073835"/>
                <a:gd name="connsiteY70-142" fmla="*/ 48863 h 1018179"/>
                <a:gd name="connsiteX71-143" fmla="*/ 748960 w 2073835"/>
                <a:gd name="connsiteY71-144" fmla="*/ 50577 h 1018179"/>
                <a:gd name="connsiteX72-145" fmla="*/ 881341 w 2073835"/>
                <a:gd name="connsiteY72-146" fmla="*/ 107728 h 1018179"/>
                <a:gd name="connsiteX73-147" fmla="*/ 929904 w 2073835"/>
                <a:gd name="connsiteY73-148" fmla="*/ 142511 h 1018179"/>
                <a:gd name="connsiteX74-149" fmla="*/ 971678 w 2073835"/>
                <a:gd name="connsiteY74-150" fmla="*/ 140534 h 1018179"/>
                <a:gd name="connsiteX75-151" fmla="*/ 960141 w 2073835"/>
                <a:gd name="connsiteY75-152" fmla="*/ 125282 h 1018179"/>
                <a:gd name="connsiteX76-153" fmla="*/ 847922 w 2073835"/>
                <a:gd name="connsiteY76-154" fmla="*/ 13423 h 1018179"/>
                <a:gd name="connsiteX77-155" fmla="*/ 941222 w 2073835"/>
                <a:gd name="connsiteY77-156" fmla="*/ 1295 h 1018179"/>
                <a:gd name="connsiteX0-157" fmla="*/ 941222 w 2073835"/>
                <a:gd name="connsiteY0-158" fmla="*/ 1295 h 1018179"/>
                <a:gd name="connsiteX1-159" fmla="*/ 1075324 w 2073835"/>
                <a:gd name="connsiteY1-160" fmla="*/ 33590 h 1018179"/>
                <a:gd name="connsiteX2-161" fmla="*/ 1184084 w 2073835"/>
                <a:gd name="connsiteY2-162" fmla="*/ 128259 h 1018179"/>
                <a:gd name="connsiteX3-163" fmla="*/ 1212920 w 2073835"/>
                <a:gd name="connsiteY3-164" fmla="*/ 166945 h 1018179"/>
                <a:gd name="connsiteX4-165" fmla="*/ 1242709 w 2073835"/>
                <a:gd name="connsiteY4-166" fmla="*/ 174112 h 1018179"/>
                <a:gd name="connsiteX5-167" fmla="*/ 1238958 w 2073835"/>
                <a:gd name="connsiteY5-168" fmla="*/ 157124 h 1018179"/>
                <a:gd name="connsiteX6-169" fmla="*/ 1183625 w 2073835"/>
                <a:gd name="connsiteY6-170" fmla="*/ 8652 h 1018179"/>
                <a:gd name="connsiteX7-171" fmla="*/ 1196051 w 2073835"/>
                <a:gd name="connsiteY7-172" fmla="*/ 6190 h 1018179"/>
                <a:gd name="connsiteX8-173" fmla="*/ 1381889 w 2073835"/>
                <a:gd name="connsiteY8-174" fmla="*/ 121834 h 1018179"/>
                <a:gd name="connsiteX9-175" fmla="*/ 1441247 w 2073835"/>
                <a:gd name="connsiteY9-176" fmla="*/ 253240 h 1018179"/>
                <a:gd name="connsiteX10-177" fmla="*/ 1442778 w 2073835"/>
                <a:gd name="connsiteY10-178" fmla="*/ 260415 h 1018179"/>
                <a:gd name="connsiteX11-179" fmla="*/ 1476284 w 2073835"/>
                <a:gd name="connsiteY11-180" fmla="*/ 277306 h 1018179"/>
                <a:gd name="connsiteX12-181" fmla="*/ 1497407 w 2073835"/>
                <a:gd name="connsiteY12-182" fmla="*/ 262750 h 1018179"/>
                <a:gd name="connsiteX13-183" fmla="*/ 1478496 w 2073835"/>
                <a:gd name="connsiteY13-184" fmla="*/ 105434 h 1018179"/>
                <a:gd name="connsiteX14-185" fmla="*/ 1644628 w 2073835"/>
                <a:gd name="connsiteY14-186" fmla="*/ 262020 h 1018179"/>
                <a:gd name="connsiteX15-187" fmla="*/ 1671460 w 2073835"/>
                <a:gd name="connsiteY15-188" fmla="*/ 403691 h 1018179"/>
                <a:gd name="connsiteX16-189" fmla="*/ 1670350 w 2073835"/>
                <a:gd name="connsiteY16-190" fmla="*/ 445054 h 1018179"/>
                <a:gd name="connsiteX17-191" fmla="*/ 1694126 w 2073835"/>
                <a:gd name="connsiteY17-192" fmla="*/ 470904 h 1018179"/>
                <a:gd name="connsiteX18-193" fmla="*/ 1707195 w 2073835"/>
                <a:gd name="connsiteY18-194" fmla="*/ 443083 h 1018179"/>
                <a:gd name="connsiteX19-195" fmla="*/ 1743850 w 2073835"/>
                <a:gd name="connsiteY19-196" fmla="*/ 303968 h 1018179"/>
                <a:gd name="connsiteX20-197" fmla="*/ 1836628 w 2073835"/>
                <a:gd name="connsiteY20-198" fmla="*/ 512562 h 1018179"/>
                <a:gd name="connsiteX21-199" fmla="*/ 1818797 w 2073835"/>
                <a:gd name="connsiteY21-200" fmla="*/ 616449 h 1018179"/>
                <a:gd name="connsiteX22-201" fmla="*/ 1809330 w 2073835"/>
                <a:gd name="connsiteY22-202" fmla="*/ 643932 h 1018179"/>
                <a:gd name="connsiteX23-203" fmla="*/ 1828639 w 2073835"/>
                <a:gd name="connsiteY23-204" fmla="*/ 692088 h 1018179"/>
                <a:gd name="connsiteX24-205" fmla="*/ 1841046 w 2073835"/>
                <a:gd name="connsiteY24-206" fmla="*/ 678131 h 1018179"/>
                <a:gd name="connsiteX25-207" fmla="*/ 1928839 w 2073835"/>
                <a:gd name="connsiteY25-208" fmla="*/ 546229 h 1018179"/>
                <a:gd name="connsiteX26-209" fmla="*/ 1953464 w 2073835"/>
                <a:gd name="connsiteY26-210" fmla="*/ 773194 h 1018179"/>
                <a:gd name="connsiteX27-211" fmla="*/ 1925321 w 2073835"/>
                <a:gd name="connsiteY27-212" fmla="*/ 833887 h 1018179"/>
                <a:gd name="connsiteX28-213" fmla="*/ 1887788 w 2073835"/>
                <a:gd name="connsiteY28-214" fmla="*/ 889545 h 1018179"/>
                <a:gd name="connsiteX29-215" fmla="*/ 1901384 w 2073835"/>
                <a:gd name="connsiteY29-216" fmla="*/ 958383 h 1018179"/>
                <a:gd name="connsiteX30-217" fmla="*/ 1901664 w 2073835"/>
                <a:gd name="connsiteY30-218" fmla="*/ 963928 h 1018179"/>
                <a:gd name="connsiteX31-219" fmla="*/ 1911505 w 2073835"/>
                <a:gd name="connsiteY31-220" fmla="*/ 960749 h 1018179"/>
                <a:gd name="connsiteX32-221" fmla="*/ 2059875 w 2073835"/>
                <a:gd name="connsiteY32-222" fmla="*/ 818704 h 1018179"/>
                <a:gd name="connsiteX33-223" fmla="*/ 2053441 w 2073835"/>
                <a:gd name="connsiteY33-224" fmla="*/ 1018052 h 1018179"/>
                <a:gd name="connsiteX34-225" fmla="*/ 2053388 w 2073835"/>
                <a:gd name="connsiteY34-226" fmla="*/ 1018179 h 1018179"/>
                <a:gd name="connsiteX35-227" fmla="*/ 1827546 w 2073835"/>
                <a:gd name="connsiteY35-228" fmla="*/ 1018179 h 1018179"/>
                <a:gd name="connsiteX36-229" fmla="*/ 1826757 w 2073835"/>
                <a:gd name="connsiteY36-230" fmla="*/ 1011530 h 1018179"/>
                <a:gd name="connsiteX37-231" fmla="*/ 1286369 w 2073835"/>
                <a:gd name="connsiteY37-232" fmla="*/ 1011530 h 1018179"/>
                <a:gd name="connsiteX38-233" fmla="*/ 1284390 w 2073835"/>
                <a:gd name="connsiteY38-234" fmla="*/ 991895 h 1018179"/>
                <a:gd name="connsiteX39-235" fmla="*/ 993926 w 2073835"/>
                <a:gd name="connsiteY39-236" fmla="*/ 755160 h 1018179"/>
                <a:gd name="connsiteX40-237" fmla="*/ 703463 w 2073835"/>
                <a:gd name="connsiteY40-238" fmla="*/ 991895 h 1018179"/>
                <a:gd name="connsiteX41-239" fmla="*/ 701483 w 2073835"/>
                <a:gd name="connsiteY41-240" fmla="*/ 1011530 h 1018179"/>
                <a:gd name="connsiteX42-241" fmla="*/ 83785 w 2073835"/>
                <a:gd name="connsiteY42-242" fmla="*/ 1011530 h 1018179"/>
                <a:gd name="connsiteX43-243" fmla="*/ 84222 w 2073835"/>
                <a:gd name="connsiteY43-244" fmla="*/ 1002870 h 1018179"/>
                <a:gd name="connsiteX44-245" fmla="*/ 39947 w 2073835"/>
                <a:gd name="connsiteY44-246" fmla="*/ 1005608 h 1018179"/>
                <a:gd name="connsiteX45-247" fmla="*/ 1517 w 2073835"/>
                <a:gd name="connsiteY45-248" fmla="*/ 1014873 h 1018179"/>
                <a:gd name="connsiteX46-249" fmla="*/ 101434 w 2073835"/>
                <a:gd name="connsiteY46-250" fmla="*/ 882551 h 1018179"/>
                <a:gd name="connsiteX47-251" fmla="*/ 101449 w 2073835"/>
                <a:gd name="connsiteY47-252" fmla="*/ 882540 h 1018179"/>
                <a:gd name="connsiteX48-253" fmla="*/ 118438 w 2073835"/>
                <a:gd name="connsiteY48-254" fmla="*/ 796523 h 1018179"/>
                <a:gd name="connsiteX49-255" fmla="*/ 90983 w 2073835"/>
                <a:gd name="connsiteY49-256" fmla="*/ 806526 h 1018179"/>
                <a:gd name="connsiteX50-257" fmla="*/ 3409 w 2073835"/>
                <a:gd name="connsiteY50-258" fmla="*/ 852621 h 1018179"/>
                <a:gd name="connsiteX51-259" fmla="*/ 101028 w 2073835"/>
                <a:gd name="connsiteY51-260" fmla="*/ 646249 h 1018179"/>
                <a:gd name="connsiteX52-261" fmla="*/ 191411 w 2073835"/>
                <a:gd name="connsiteY52-262" fmla="*/ 592012 h 1018179"/>
                <a:gd name="connsiteX53-263" fmla="*/ 215724 w 2073835"/>
                <a:gd name="connsiteY53-264" fmla="*/ 582337 h 1018179"/>
                <a:gd name="connsiteX54-265" fmla="*/ 248732 w 2073835"/>
                <a:gd name="connsiteY54-266" fmla="*/ 530134 h 1018179"/>
                <a:gd name="connsiteX55-267" fmla="*/ 193673 w 2073835"/>
                <a:gd name="connsiteY55-268" fmla="*/ 531208 h 1018179"/>
                <a:gd name="connsiteX56-269" fmla="*/ 95890 w 2073835"/>
                <a:gd name="connsiteY56-270" fmla="*/ 546450 h 1018179"/>
                <a:gd name="connsiteX57-271" fmla="*/ 255095 w 2073835"/>
                <a:gd name="connsiteY57-272" fmla="*/ 382827 h 1018179"/>
                <a:gd name="connsiteX58-273" fmla="*/ 397175 w 2073835"/>
                <a:gd name="connsiteY58-274" fmla="*/ 358249 h 1018179"/>
                <a:gd name="connsiteX59-275" fmla="*/ 404243 w 2073835"/>
                <a:gd name="connsiteY59-276" fmla="*/ 358551 h 1018179"/>
                <a:gd name="connsiteX60-277" fmla="*/ 449181 w 2073835"/>
                <a:gd name="connsiteY60-278" fmla="*/ 324533 h 1018179"/>
                <a:gd name="connsiteX61-279" fmla="*/ 440910 w 2073835"/>
                <a:gd name="connsiteY61-280" fmla="*/ 321817 h 1018179"/>
                <a:gd name="connsiteX62-281" fmla="*/ 284963 w 2073835"/>
                <a:gd name="connsiteY62-282" fmla="*/ 293776 h 1018179"/>
                <a:gd name="connsiteX63-283" fmla="*/ 483374 w 2073835"/>
                <a:gd name="connsiteY63-284" fmla="*/ 180851 h 1018179"/>
                <a:gd name="connsiteX64-285" fmla="*/ 644966 w 2073835"/>
                <a:gd name="connsiteY64-286" fmla="*/ 201719 h 1018179"/>
                <a:gd name="connsiteX65-287" fmla="*/ 654610 w 2073835"/>
                <a:gd name="connsiteY65-288" fmla="*/ 205195 h 1018179"/>
                <a:gd name="connsiteX66-289" fmla="*/ 659458 w 2073835"/>
                <a:gd name="connsiteY66-290" fmla="*/ 202751 h 1018179"/>
                <a:gd name="connsiteX67-291" fmla="*/ 693065 w 2073835"/>
                <a:gd name="connsiteY67-292" fmla="*/ 191267 h 1018179"/>
                <a:gd name="connsiteX68-293" fmla="*/ 667080 w 2073835"/>
                <a:gd name="connsiteY68-294" fmla="*/ 172930 h 1018179"/>
                <a:gd name="connsiteX69-295" fmla="*/ 526180 w 2073835"/>
                <a:gd name="connsiteY69-296" fmla="*/ 100454 h 1018179"/>
                <a:gd name="connsiteX70-297" fmla="*/ 683757 w 2073835"/>
                <a:gd name="connsiteY70-298" fmla="*/ 48863 h 1018179"/>
                <a:gd name="connsiteX71-299" fmla="*/ 748960 w 2073835"/>
                <a:gd name="connsiteY71-300" fmla="*/ 50577 h 1018179"/>
                <a:gd name="connsiteX72-301" fmla="*/ 881341 w 2073835"/>
                <a:gd name="connsiteY72-302" fmla="*/ 107728 h 1018179"/>
                <a:gd name="connsiteX73-303" fmla="*/ 929904 w 2073835"/>
                <a:gd name="connsiteY73-304" fmla="*/ 142511 h 1018179"/>
                <a:gd name="connsiteX74-305" fmla="*/ 971678 w 2073835"/>
                <a:gd name="connsiteY74-306" fmla="*/ 140534 h 1018179"/>
                <a:gd name="connsiteX75-307" fmla="*/ 960141 w 2073835"/>
                <a:gd name="connsiteY75-308" fmla="*/ 125282 h 1018179"/>
                <a:gd name="connsiteX76-309" fmla="*/ 847922 w 2073835"/>
                <a:gd name="connsiteY76-310" fmla="*/ 13423 h 1018179"/>
                <a:gd name="connsiteX77-311" fmla="*/ 941222 w 2073835"/>
                <a:gd name="connsiteY77-312" fmla="*/ 1295 h 1018179"/>
                <a:gd name="connsiteX0-313" fmla="*/ 941222 w 2073835"/>
                <a:gd name="connsiteY0-314" fmla="*/ 1295 h 1018179"/>
                <a:gd name="connsiteX1-315" fmla="*/ 1075324 w 2073835"/>
                <a:gd name="connsiteY1-316" fmla="*/ 33590 h 1018179"/>
                <a:gd name="connsiteX2-317" fmla="*/ 1184084 w 2073835"/>
                <a:gd name="connsiteY2-318" fmla="*/ 128259 h 1018179"/>
                <a:gd name="connsiteX3-319" fmla="*/ 1212920 w 2073835"/>
                <a:gd name="connsiteY3-320" fmla="*/ 166945 h 1018179"/>
                <a:gd name="connsiteX4-321" fmla="*/ 1242709 w 2073835"/>
                <a:gd name="connsiteY4-322" fmla="*/ 174112 h 1018179"/>
                <a:gd name="connsiteX5-323" fmla="*/ 1238958 w 2073835"/>
                <a:gd name="connsiteY5-324" fmla="*/ 157124 h 1018179"/>
                <a:gd name="connsiteX6-325" fmla="*/ 1183625 w 2073835"/>
                <a:gd name="connsiteY6-326" fmla="*/ 8652 h 1018179"/>
                <a:gd name="connsiteX7-327" fmla="*/ 1196051 w 2073835"/>
                <a:gd name="connsiteY7-328" fmla="*/ 6190 h 1018179"/>
                <a:gd name="connsiteX8-329" fmla="*/ 1381889 w 2073835"/>
                <a:gd name="connsiteY8-330" fmla="*/ 121834 h 1018179"/>
                <a:gd name="connsiteX9-331" fmla="*/ 1441247 w 2073835"/>
                <a:gd name="connsiteY9-332" fmla="*/ 253240 h 1018179"/>
                <a:gd name="connsiteX10-333" fmla="*/ 1442778 w 2073835"/>
                <a:gd name="connsiteY10-334" fmla="*/ 260415 h 1018179"/>
                <a:gd name="connsiteX11-335" fmla="*/ 1476284 w 2073835"/>
                <a:gd name="connsiteY11-336" fmla="*/ 277306 h 1018179"/>
                <a:gd name="connsiteX12-337" fmla="*/ 1497407 w 2073835"/>
                <a:gd name="connsiteY12-338" fmla="*/ 262750 h 1018179"/>
                <a:gd name="connsiteX13-339" fmla="*/ 1478496 w 2073835"/>
                <a:gd name="connsiteY13-340" fmla="*/ 105434 h 1018179"/>
                <a:gd name="connsiteX14-341" fmla="*/ 1644628 w 2073835"/>
                <a:gd name="connsiteY14-342" fmla="*/ 262020 h 1018179"/>
                <a:gd name="connsiteX15-343" fmla="*/ 1671460 w 2073835"/>
                <a:gd name="connsiteY15-344" fmla="*/ 403691 h 1018179"/>
                <a:gd name="connsiteX16-345" fmla="*/ 1670350 w 2073835"/>
                <a:gd name="connsiteY16-346" fmla="*/ 445054 h 1018179"/>
                <a:gd name="connsiteX17-347" fmla="*/ 1694126 w 2073835"/>
                <a:gd name="connsiteY17-348" fmla="*/ 470904 h 1018179"/>
                <a:gd name="connsiteX18-349" fmla="*/ 1707195 w 2073835"/>
                <a:gd name="connsiteY18-350" fmla="*/ 443083 h 1018179"/>
                <a:gd name="connsiteX19-351" fmla="*/ 1743850 w 2073835"/>
                <a:gd name="connsiteY19-352" fmla="*/ 303968 h 1018179"/>
                <a:gd name="connsiteX20-353" fmla="*/ 1836628 w 2073835"/>
                <a:gd name="connsiteY20-354" fmla="*/ 512562 h 1018179"/>
                <a:gd name="connsiteX21-355" fmla="*/ 1818797 w 2073835"/>
                <a:gd name="connsiteY21-356" fmla="*/ 616449 h 1018179"/>
                <a:gd name="connsiteX22-357" fmla="*/ 1809330 w 2073835"/>
                <a:gd name="connsiteY22-358" fmla="*/ 643932 h 1018179"/>
                <a:gd name="connsiteX23-359" fmla="*/ 1835289 w 2073835"/>
                <a:gd name="connsiteY23-360" fmla="*/ 688763 h 1018179"/>
                <a:gd name="connsiteX24-361" fmla="*/ 1841046 w 2073835"/>
                <a:gd name="connsiteY24-362" fmla="*/ 678131 h 1018179"/>
                <a:gd name="connsiteX25-363" fmla="*/ 1928839 w 2073835"/>
                <a:gd name="connsiteY25-364" fmla="*/ 546229 h 1018179"/>
                <a:gd name="connsiteX26-365" fmla="*/ 1953464 w 2073835"/>
                <a:gd name="connsiteY26-366" fmla="*/ 773194 h 1018179"/>
                <a:gd name="connsiteX27-367" fmla="*/ 1925321 w 2073835"/>
                <a:gd name="connsiteY27-368" fmla="*/ 833887 h 1018179"/>
                <a:gd name="connsiteX28-369" fmla="*/ 1887788 w 2073835"/>
                <a:gd name="connsiteY28-370" fmla="*/ 889545 h 1018179"/>
                <a:gd name="connsiteX29-371" fmla="*/ 1901384 w 2073835"/>
                <a:gd name="connsiteY29-372" fmla="*/ 958383 h 1018179"/>
                <a:gd name="connsiteX30-373" fmla="*/ 1901664 w 2073835"/>
                <a:gd name="connsiteY30-374" fmla="*/ 963928 h 1018179"/>
                <a:gd name="connsiteX31-375" fmla="*/ 1911505 w 2073835"/>
                <a:gd name="connsiteY31-376" fmla="*/ 960749 h 1018179"/>
                <a:gd name="connsiteX32-377" fmla="*/ 2059875 w 2073835"/>
                <a:gd name="connsiteY32-378" fmla="*/ 818704 h 1018179"/>
                <a:gd name="connsiteX33-379" fmla="*/ 2053441 w 2073835"/>
                <a:gd name="connsiteY33-380" fmla="*/ 1018052 h 1018179"/>
                <a:gd name="connsiteX34-381" fmla="*/ 2053388 w 2073835"/>
                <a:gd name="connsiteY34-382" fmla="*/ 1018179 h 1018179"/>
                <a:gd name="connsiteX35-383" fmla="*/ 1827546 w 2073835"/>
                <a:gd name="connsiteY35-384" fmla="*/ 1018179 h 1018179"/>
                <a:gd name="connsiteX36-385" fmla="*/ 1826757 w 2073835"/>
                <a:gd name="connsiteY36-386" fmla="*/ 1011530 h 1018179"/>
                <a:gd name="connsiteX37-387" fmla="*/ 1286369 w 2073835"/>
                <a:gd name="connsiteY37-388" fmla="*/ 1011530 h 1018179"/>
                <a:gd name="connsiteX38-389" fmla="*/ 1284390 w 2073835"/>
                <a:gd name="connsiteY38-390" fmla="*/ 991895 h 1018179"/>
                <a:gd name="connsiteX39-391" fmla="*/ 993926 w 2073835"/>
                <a:gd name="connsiteY39-392" fmla="*/ 755160 h 1018179"/>
                <a:gd name="connsiteX40-393" fmla="*/ 703463 w 2073835"/>
                <a:gd name="connsiteY40-394" fmla="*/ 991895 h 1018179"/>
                <a:gd name="connsiteX41-395" fmla="*/ 701483 w 2073835"/>
                <a:gd name="connsiteY41-396" fmla="*/ 1011530 h 1018179"/>
                <a:gd name="connsiteX42-397" fmla="*/ 83785 w 2073835"/>
                <a:gd name="connsiteY42-398" fmla="*/ 1011530 h 1018179"/>
                <a:gd name="connsiteX43-399" fmla="*/ 84222 w 2073835"/>
                <a:gd name="connsiteY43-400" fmla="*/ 1002870 h 1018179"/>
                <a:gd name="connsiteX44-401" fmla="*/ 39947 w 2073835"/>
                <a:gd name="connsiteY44-402" fmla="*/ 1005608 h 1018179"/>
                <a:gd name="connsiteX45-403" fmla="*/ 1517 w 2073835"/>
                <a:gd name="connsiteY45-404" fmla="*/ 1014873 h 1018179"/>
                <a:gd name="connsiteX46-405" fmla="*/ 101434 w 2073835"/>
                <a:gd name="connsiteY46-406" fmla="*/ 882551 h 1018179"/>
                <a:gd name="connsiteX47-407" fmla="*/ 101449 w 2073835"/>
                <a:gd name="connsiteY47-408" fmla="*/ 882540 h 1018179"/>
                <a:gd name="connsiteX48-409" fmla="*/ 118438 w 2073835"/>
                <a:gd name="connsiteY48-410" fmla="*/ 796523 h 1018179"/>
                <a:gd name="connsiteX49-411" fmla="*/ 90983 w 2073835"/>
                <a:gd name="connsiteY49-412" fmla="*/ 806526 h 1018179"/>
                <a:gd name="connsiteX50-413" fmla="*/ 3409 w 2073835"/>
                <a:gd name="connsiteY50-414" fmla="*/ 852621 h 1018179"/>
                <a:gd name="connsiteX51-415" fmla="*/ 101028 w 2073835"/>
                <a:gd name="connsiteY51-416" fmla="*/ 646249 h 1018179"/>
                <a:gd name="connsiteX52-417" fmla="*/ 191411 w 2073835"/>
                <a:gd name="connsiteY52-418" fmla="*/ 592012 h 1018179"/>
                <a:gd name="connsiteX53-419" fmla="*/ 215724 w 2073835"/>
                <a:gd name="connsiteY53-420" fmla="*/ 582337 h 1018179"/>
                <a:gd name="connsiteX54-421" fmla="*/ 248732 w 2073835"/>
                <a:gd name="connsiteY54-422" fmla="*/ 530134 h 1018179"/>
                <a:gd name="connsiteX55-423" fmla="*/ 193673 w 2073835"/>
                <a:gd name="connsiteY55-424" fmla="*/ 531208 h 1018179"/>
                <a:gd name="connsiteX56-425" fmla="*/ 95890 w 2073835"/>
                <a:gd name="connsiteY56-426" fmla="*/ 546450 h 1018179"/>
                <a:gd name="connsiteX57-427" fmla="*/ 255095 w 2073835"/>
                <a:gd name="connsiteY57-428" fmla="*/ 382827 h 1018179"/>
                <a:gd name="connsiteX58-429" fmla="*/ 397175 w 2073835"/>
                <a:gd name="connsiteY58-430" fmla="*/ 358249 h 1018179"/>
                <a:gd name="connsiteX59-431" fmla="*/ 404243 w 2073835"/>
                <a:gd name="connsiteY59-432" fmla="*/ 358551 h 1018179"/>
                <a:gd name="connsiteX60-433" fmla="*/ 449181 w 2073835"/>
                <a:gd name="connsiteY60-434" fmla="*/ 324533 h 1018179"/>
                <a:gd name="connsiteX61-435" fmla="*/ 440910 w 2073835"/>
                <a:gd name="connsiteY61-436" fmla="*/ 321817 h 1018179"/>
                <a:gd name="connsiteX62-437" fmla="*/ 284963 w 2073835"/>
                <a:gd name="connsiteY62-438" fmla="*/ 293776 h 1018179"/>
                <a:gd name="connsiteX63-439" fmla="*/ 483374 w 2073835"/>
                <a:gd name="connsiteY63-440" fmla="*/ 180851 h 1018179"/>
                <a:gd name="connsiteX64-441" fmla="*/ 644966 w 2073835"/>
                <a:gd name="connsiteY64-442" fmla="*/ 201719 h 1018179"/>
                <a:gd name="connsiteX65-443" fmla="*/ 654610 w 2073835"/>
                <a:gd name="connsiteY65-444" fmla="*/ 205195 h 1018179"/>
                <a:gd name="connsiteX66-445" fmla="*/ 659458 w 2073835"/>
                <a:gd name="connsiteY66-446" fmla="*/ 202751 h 1018179"/>
                <a:gd name="connsiteX67-447" fmla="*/ 693065 w 2073835"/>
                <a:gd name="connsiteY67-448" fmla="*/ 191267 h 1018179"/>
                <a:gd name="connsiteX68-449" fmla="*/ 667080 w 2073835"/>
                <a:gd name="connsiteY68-450" fmla="*/ 172930 h 1018179"/>
                <a:gd name="connsiteX69-451" fmla="*/ 526180 w 2073835"/>
                <a:gd name="connsiteY69-452" fmla="*/ 100454 h 1018179"/>
                <a:gd name="connsiteX70-453" fmla="*/ 683757 w 2073835"/>
                <a:gd name="connsiteY70-454" fmla="*/ 48863 h 1018179"/>
                <a:gd name="connsiteX71-455" fmla="*/ 748960 w 2073835"/>
                <a:gd name="connsiteY71-456" fmla="*/ 50577 h 1018179"/>
                <a:gd name="connsiteX72-457" fmla="*/ 881341 w 2073835"/>
                <a:gd name="connsiteY72-458" fmla="*/ 107728 h 1018179"/>
                <a:gd name="connsiteX73-459" fmla="*/ 929904 w 2073835"/>
                <a:gd name="connsiteY73-460" fmla="*/ 142511 h 1018179"/>
                <a:gd name="connsiteX74-461" fmla="*/ 971678 w 2073835"/>
                <a:gd name="connsiteY74-462" fmla="*/ 140534 h 1018179"/>
                <a:gd name="connsiteX75-463" fmla="*/ 960141 w 2073835"/>
                <a:gd name="connsiteY75-464" fmla="*/ 125282 h 1018179"/>
                <a:gd name="connsiteX76-465" fmla="*/ 847922 w 2073835"/>
                <a:gd name="connsiteY76-466" fmla="*/ 13423 h 1018179"/>
                <a:gd name="connsiteX77-467" fmla="*/ 941222 w 2073835"/>
                <a:gd name="connsiteY77-468" fmla="*/ 1295 h 1018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 ang="0">
                  <a:pos x="connsiteX42-85" y="connsiteY42-86"/>
                </a:cxn>
                <a:cxn ang="0">
                  <a:pos x="connsiteX43-87" y="connsiteY43-88"/>
                </a:cxn>
                <a:cxn ang="0">
                  <a:pos x="connsiteX44-89" y="connsiteY44-90"/>
                </a:cxn>
                <a:cxn ang="0">
                  <a:pos x="connsiteX45-91" y="connsiteY45-92"/>
                </a:cxn>
                <a:cxn ang="0">
                  <a:pos x="connsiteX46-93" y="connsiteY46-94"/>
                </a:cxn>
                <a:cxn ang="0">
                  <a:pos x="connsiteX47-95" y="connsiteY47-96"/>
                </a:cxn>
                <a:cxn ang="0">
                  <a:pos x="connsiteX48-97" y="connsiteY48-98"/>
                </a:cxn>
                <a:cxn ang="0">
                  <a:pos x="connsiteX49-99" y="connsiteY49-100"/>
                </a:cxn>
                <a:cxn ang="0">
                  <a:pos x="connsiteX50-101" y="connsiteY50-102"/>
                </a:cxn>
                <a:cxn ang="0">
                  <a:pos x="connsiteX51-103" y="connsiteY51-104"/>
                </a:cxn>
                <a:cxn ang="0">
                  <a:pos x="connsiteX52-105" y="connsiteY52-106"/>
                </a:cxn>
                <a:cxn ang="0">
                  <a:pos x="connsiteX53-107" y="connsiteY53-108"/>
                </a:cxn>
                <a:cxn ang="0">
                  <a:pos x="connsiteX54-109" y="connsiteY54-110"/>
                </a:cxn>
                <a:cxn ang="0">
                  <a:pos x="connsiteX55-111" y="connsiteY55-112"/>
                </a:cxn>
                <a:cxn ang="0">
                  <a:pos x="connsiteX56-113" y="connsiteY56-114"/>
                </a:cxn>
                <a:cxn ang="0">
                  <a:pos x="connsiteX57-115" y="connsiteY57-116"/>
                </a:cxn>
                <a:cxn ang="0">
                  <a:pos x="connsiteX58-117" y="connsiteY58-118"/>
                </a:cxn>
                <a:cxn ang="0">
                  <a:pos x="connsiteX59-119" y="connsiteY59-120"/>
                </a:cxn>
                <a:cxn ang="0">
                  <a:pos x="connsiteX60-121" y="connsiteY60-122"/>
                </a:cxn>
                <a:cxn ang="0">
                  <a:pos x="connsiteX61-123" y="connsiteY61-124"/>
                </a:cxn>
                <a:cxn ang="0">
                  <a:pos x="connsiteX62-125" y="connsiteY62-126"/>
                </a:cxn>
                <a:cxn ang="0">
                  <a:pos x="connsiteX63-127" y="connsiteY63-128"/>
                </a:cxn>
                <a:cxn ang="0">
                  <a:pos x="connsiteX64-129" y="connsiteY64-130"/>
                </a:cxn>
                <a:cxn ang="0">
                  <a:pos x="connsiteX65-131" y="connsiteY65-132"/>
                </a:cxn>
                <a:cxn ang="0">
                  <a:pos x="connsiteX66-133" y="connsiteY66-134"/>
                </a:cxn>
                <a:cxn ang="0">
                  <a:pos x="connsiteX67-135" y="connsiteY67-136"/>
                </a:cxn>
                <a:cxn ang="0">
                  <a:pos x="connsiteX68-137" y="connsiteY68-138"/>
                </a:cxn>
                <a:cxn ang="0">
                  <a:pos x="connsiteX69-139" y="connsiteY69-140"/>
                </a:cxn>
                <a:cxn ang="0">
                  <a:pos x="connsiteX70-141" y="connsiteY70-142"/>
                </a:cxn>
                <a:cxn ang="0">
                  <a:pos x="connsiteX71-143" y="connsiteY71-144"/>
                </a:cxn>
                <a:cxn ang="0">
                  <a:pos x="connsiteX72-145" y="connsiteY72-146"/>
                </a:cxn>
                <a:cxn ang="0">
                  <a:pos x="connsiteX73-147" y="connsiteY73-148"/>
                </a:cxn>
                <a:cxn ang="0">
                  <a:pos x="connsiteX74-149" y="connsiteY74-150"/>
                </a:cxn>
                <a:cxn ang="0">
                  <a:pos x="connsiteX75-151" y="connsiteY75-152"/>
                </a:cxn>
                <a:cxn ang="0">
                  <a:pos x="connsiteX76-153" y="connsiteY76-154"/>
                </a:cxn>
                <a:cxn ang="0">
                  <a:pos x="connsiteX77-155" y="connsiteY77-156"/>
                </a:cxn>
              </a:cxnLst>
              <a:rect l="l" t="t" r="r" b="b"/>
              <a:pathLst>
                <a:path w="2073835" h="1018179">
                  <a:moveTo>
                    <a:pt x="941222" y="1295"/>
                  </a:moveTo>
                  <a:cubicBezTo>
                    <a:pt x="988502" y="4884"/>
                    <a:pt x="1042582" y="15877"/>
                    <a:pt x="1075324" y="33590"/>
                  </a:cubicBezTo>
                  <a:cubicBezTo>
                    <a:pt x="1108067" y="51303"/>
                    <a:pt x="1150410" y="89527"/>
                    <a:pt x="1184084" y="128259"/>
                  </a:cubicBezTo>
                  <a:lnTo>
                    <a:pt x="1212920" y="166945"/>
                  </a:lnTo>
                  <a:lnTo>
                    <a:pt x="1242709" y="174112"/>
                  </a:lnTo>
                  <a:lnTo>
                    <a:pt x="1238958" y="157124"/>
                  </a:lnTo>
                  <a:cubicBezTo>
                    <a:pt x="1225363" y="102775"/>
                    <a:pt x="1202918" y="31293"/>
                    <a:pt x="1183625" y="8652"/>
                  </a:cubicBezTo>
                  <a:cubicBezTo>
                    <a:pt x="1186124" y="6526"/>
                    <a:pt x="1190398" y="5769"/>
                    <a:pt x="1196051" y="6190"/>
                  </a:cubicBezTo>
                  <a:cubicBezTo>
                    <a:pt x="1235619" y="9136"/>
                    <a:pt x="1342742" y="69763"/>
                    <a:pt x="1381889" y="121834"/>
                  </a:cubicBezTo>
                  <a:cubicBezTo>
                    <a:pt x="1404259" y="151591"/>
                    <a:pt x="1426798" y="203993"/>
                    <a:pt x="1441247" y="253240"/>
                  </a:cubicBezTo>
                  <a:lnTo>
                    <a:pt x="1442778" y="260415"/>
                  </a:lnTo>
                  <a:lnTo>
                    <a:pt x="1476284" y="277306"/>
                  </a:lnTo>
                  <a:lnTo>
                    <a:pt x="1497407" y="262750"/>
                  </a:lnTo>
                  <a:cubicBezTo>
                    <a:pt x="1496959" y="206727"/>
                    <a:pt x="1491931" y="131974"/>
                    <a:pt x="1478496" y="105434"/>
                  </a:cubicBezTo>
                  <a:cubicBezTo>
                    <a:pt x="1501933" y="93596"/>
                    <a:pt x="1615120" y="193665"/>
                    <a:pt x="1644628" y="262020"/>
                  </a:cubicBezTo>
                  <a:cubicBezTo>
                    <a:pt x="1659383" y="296197"/>
                    <a:pt x="1668983" y="352427"/>
                    <a:pt x="1671460" y="403691"/>
                  </a:cubicBezTo>
                  <a:lnTo>
                    <a:pt x="1670350" y="445054"/>
                  </a:lnTo>
                  <a:lnTo>
                    <a:pt x="1694126" y="470904"/>
                  </a:lnTo>
                  <a:lnTo>
                    <a:pt x="1707195" y="443083"/>
                  </a:lnTo>
                  <a:cubicBezTo>
                    <a:pt x="1728416" y="391232"/>
                    <a:pt x="1745995" y="333637"/>
                    <a:pt x="1743850" y="303968"/>
                  </a:cubicBezTo>
                  <a:cubicBezTo>
                    <a:pt x="1770041" y="302098"/>
                    <a:pt x="1835805" y="438115"/>
                    <a:pt x="1836628" y="512562"/>
                  </a:cubicBezTo>
                  <a:cubicBezTo>
                    <a:pt x="1836937" y="540480"/>
                    <a:pt x="1829781" y="578721"/>
                    <a:pt x="1818797" y="616449"/>
                  </a:cubicBezTo>
                  <a:lnTo>
                    <a:pt x="1809330" y="643932"/>
                  </a:lnTo>
                  <a:lnTo>
                    <a:pt x="1835289" y="688763"/>
                  </a:lnTo>
                  <a:lnTo>
                    <a:pt x="1841046" y="678131"/>
                  </a:lnTo>
                  <a:cubicBezTo>
                    <a:pt x="1877090" y="635241"/>
                    <a:pt x="1921818" y="575135"/>
                    <a:pt x="1928839" y="546229"/>
                  </a:cubicBezTo>
                  <a:cubicBezTo>
                    <a:pt x="1954349" y="552449"/>
                    <a:pt x="1975421" y="702052"/>
                    <a:pt x="1953464" y="773194"/>
                  </a:cubicBezTo>
                  <a:cubicBezTo>
                    <a:pt x="1947975" y="790979"/>
                    <a:pt x="1937925" y="812119"/>
                    <a:pt x="1925321" y="833887"/>
                  </a:cubicBezTo>
                  <a:lnTo>
                    <a:pt x="1887788" y="889545"/>
                  </a:lnTo>
                  <a:lnTo>
                    <a:pt x="1901384" y="958383"/>
                  </a:lnTo>
                  <a:cubicBezTo>
                    <a:pt x="1901477" y="960231"/>
                    <a:pt x="1901571" y="962080"/>
                    <a:pt x="1901664" y="963928"/>
                  </a:cubicBezTo>
                  <a:lnTo>
                    <a:pt x="1911505" y="960749"/>
                  </a:lnTo>
                  <a:cubicBezTo>
                    <a:pt x="1950867" y="932901"/>
                    <a:pt x="2043479" y="854818"/>
                    <a:pt x="2059875" y="818704"/>
                  </a:cubicBezTo>
                  <a:cubicBezTo>
                    <a:pt x="2080786" y="828219"/>
                    <a:pt x="2077854" y="944947"/>
                    <a:pt x="2053441" y="1018052"/>
                  </a:cubicBezTo>
                  <a:cubicBezTo>
                    <a:pt x="2053423" y="1018094"/>
                    <a:pt x="2053406" y="1018137"/>
                    <a:pt x="2053388" y="1018179"/>
                  </a:cubicBezTo>
                  <a:lnTo>
                    <a:pt x="1827546" y="1018179"/>
                  </a:lnTo>
                  <a:lnTo>
                    <a:pt x="1826757" y="1011530"/>
                  </a:lnTo>
                  <a:lnTo>
                    <a:pt x="1286369" y="1011530"/>
                  </a:lnTo>
                  <a:lnTo>
                    <a:pt x="1284390" y="991895"/>
                  </a:lnTo>
                  <a:cubicBezTo>
                    <a:pt x="1256743" y="856791"/>
                    <a:pt x="1137203" y="755160"/>
                    <a:pt x="993926" y="755160"/>
                  </a:cubicBezTo>
                  <a:cubicBezTo>
                    <a:pt x="850649" y="755160"/>
                    <a:pt x="731109" y="856791"/>
                    <a:pt x="703463" y="991895"/>
                  </a:cubicBezTo>
                  <a:lnTo>
                    <a:pt x="701483" y="1011530"/>
                  </a:lnTo>
                  <a:lnTo>
                    <a:pt x="83785" y="1011530"/>
                  </a:lnTo>
                  <a:cubicBezTo>
                    <a:pt x="83931" y="1008643"/>
                    <a:pt x="84076" y="1005757"/>
                    <a:pt x="84222" y="1002870"/>
                  </a:cubicBezTo>
                  <a:lnTo>
                    <a:pt x="39947" y="1005608"/>
                  </a:lnTo>
                  <a:cubicBezTo>
                    <a:pt x="23769" y="1007454"/>
                    <a:pt x="10305" y="1010281"/>
                    <a:pt x="1517" y="1014873"/>
                  </a:cubicBezTo>
                  <a:cubicBezTo>
                    <a:pt x="-7588" y="997412"/>
                    <a:pt x="45598" y="928657"/>
                    <a:pt x="101434" y="882551"/>
                  </a:cubicBezTo>
                  <a:cubicBezTo>
                    <a:pt x="101439" y="882547"/>
                    <a:pt x="101444" y="882544"/>
                    <a:pt x="101449" y="882540"/>
                  </a:cubicBezTo>
                  <a:lnTo>
                    <a:pt x="118438" y="796523"/>
                  </a:lnTo>
                  <a:lnTo>
                    <a:pt x="90983" y="806526"/>
                  </a:lnTo>
                  <a:cubicBezTo>
                    <a:pt x="53068" y="821590"/>
                    <a:pt x="17471" y="838638"/>
                    <a:pt x="3409" y="852621"/>
                  </a:cubicBezTo>
                  <a:cubicBezTo>
                    <a:pt x="-15089" y="833988"/>
                    <a:pt x="45130" y="695427"/>
                    <a:pt x="101028" y="646249"/>
                  </a:cubicBezTo>
                  <a:cubicBezTo>
                    <a:pt x="121991" y="627807"/>
                    <a:pt x="155646" y="608291"/>
                    <a:pt x="191411" y="592012"/>
                  </a:cubicBezTo>
                  <a:lnTo>
                    <a:pt x="215724" y="582337"/>
                  </a:lnTo>
                  <a:lnTo>
                    <a:pt x="248732" y="530134"/>
                  </a:lnTo>
                  <a:lnTo>
                    <a:pt x="193673" y="531208"/>
                  </a:lnTo>
                  <a:cubicBezTo>
                    <a:pt x="152922" y="533178"/>
                    <a:pt x="113723" y="537776"/>
                    <a:pt x="95890" y="546450"/>
                  </a:cubicBezTo>
                  <a:cubicBezTo>
                    <a:pt x="84425" y="522829"/>
                    <a:pt x="186280" y="411246"/>
                    <a:pt x="255095" y="382827"/>
                  </a:cubicBezTo>
                  <a:cubicBezTo>
                    <a:pt x="289503" y="368617"/>
                    <a:pt x="345879" y="359912"/>
                    <a:pt x="397175" y="358249"/>
                  </a:cubicBezTo>
                  <a:lnTo>
                    <a:pt x="404243" y="358551"/>
                  </a:lnTo>
                  <a:lnTo>
                    <a:pt x="449181" y="324533"/>
                  </a:lnTo>
                  <a:lnTo>
                    <a:pt x="440910" y="321817"/>
                  </a:lnTo>
                  <a:cubicBezTo>
                    <a:pt x="387218" y="305821"/>
                    <a:pt x="314275" y="288712"/>
                    <a:pt x="284963" y="293776"/>
                  </a:cubicBezTo>
                  <a:cubicBezTo>
                    <a:pt x="280515" y="267898"/>
                    <a:pt x="409371" y="189023"/>
                    <a:pt x="483374" y="180851"/>
                  </a:cubicBezTo>
                  <a:cubicBezTo>
                    <a:pt x="525001" y="176254"/>
                    <a:pt x="591399" y="186076"/>
                    <a:pt x="644966" y="201719"/>
                  </a:cubicBezTo>
                  <a:lnTo>
                    <a:pt x="654610" y="205195"/>
                  </a:lnTo>
                  <a:lnTo>
                    <a:pt x="659458" y="202751"/>
                  </a:lnTo>
                  <a:lnTo>
                    <a:pt x="693065" y="191267"/>
                  </a:lnTo>
                  <a:lnTo>
                    <a:pt x="667080" y="172930"/>
                  </a:lnTo>
                  <a:cubicBezTo>
                    <a:pt x="620425" y="141914"/>
                    <a:pt x="555690" y="104196"/>
                    <a:pt x="526180" y="100454"/>
                  </a:cubicBezTo>
                  <a:cubicBezTo>
                    <a:pt x="528673" y="80919"/>
                    <a:pt x="611592" y="54837"/>
                    <a:pt x="683757" y="48863"/>
                  </a:cubicBezTo>
                  <a:cubicBezTo>
                    <a:pt x="707812" y="46871"/>
                    <a:pt x="730673" y="47114"/>
                    <a:pt x="748960" y="50577"/>
                  </a:cubicBezTo>
                  <a:cubicBezTo>
                    <a:pt x="785536" y="57505"/>
                    <a:pt x="837491" y="81058"/>
                    <a:pt x="881341" y="107728"/>
                  </a:cubicBezTo>
                  <a:lnTo>
                    <a:pt x="929904" y="142511"/>
                  </a:lnTo>
                  <a:lnTo>
                    <a:pt x="971678" y="140534"/>
                  </a:lnTo>
                  <a:lnTo>
                    <a:pt x="960141" y="125282"/>
                  </a:lnTo>
                  <a:cubicBezTo>
                    <a:pt x="925115" y="81557"/>
                    <a:pt x="874900" y="25954"/>
                    <a:pt x="847922" y="13423"/>
                  </a:cubicBezTo>
                  <a:cubicBezTo>
                    <a:pt x="853462" y="1521"/>
                    <a:pt x="893941" y="-2294"/>
                    <a:pt x="941222" y="1295"/>
                  </a:cubicBez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solidFill>
                    <a:schemeClr val="tx1"/>
                  </a:solidFill>
                  <a:latin typeface="微软雅黑" panose="020B0503020204020204" charset="-122"/>
                  <a:ea typeface="微软雅黑" panose="020B0503020204020204" charset="-122"/>
                </a:rPr>
                <a:t>         能力目标</a:t>
              </a:r>
              <a:endParaRPr lang="zh-CN" altLang="en-US" sz="1600" dirty="0">
                <a:solidFill>
                  <a:schemeClr val="tx1"/>
                </a:solidFill>
                <a:latin typeface="微软雅黑" panose="020B0503020204020204" charset="-122"/>
                <a:ea typeface="微软雅黑" panose="020B0503020204020204" charset="-122"/>
              </a:endParaRPr>
            </a:p>
          </p:txBody>
        </p:sp>
        <p:sp>
          <p:nvSpPr>
            <p:cNvPr id="32" name="矩形 31"/>
            <p:cNvSpPr/>
            <p:nvPr/>
          </p:nvSpPr>
          <p:spPr>
            <a:xfrm>
              <a:off x="4686782" y="1626027"/>
              <a:ext cx="2817600" cy="1562359"/>
            </a:xfrm>
            <a:prstGeom prst="rect">
              <a:avLst/>
            </a:prstGeom>
            <a:solidFill>
              <a:schemeClr val="bg1">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900" dirty="0">
                <a:solidFill>
                  <a:schemeClr val="tx1"/>
                </a:solidFill>
                <a:latin typeface="微软雅黑" panose="020B0503020204020204" charset="-122"/>
                <a:ea typeface="微软雅黑" panose="020B0503020204020204" charset="-122"/>
              </a:endParaRPr>
            </a:p>
          </p:txBody>
        </p:sp>
        <p:grpSp>
          <p:nvGrpSpPr>
            <p:cNvPr id="33" name="组合 24"/>
            <p:cNvGrpSpPr/>
            <p:nvPr/>
          </p:nvGrpSpPr>
          <p:grpSpPr>
            <a:xfrm>
              <a:off x="6072886" y="3430816"/>
              <a:ext cx="182960" cy="1278056"/>
              <a:chOff x="6038577" y="2302601"/>
              <a:chExt cx="130628" cy="975087"/>
            </a:xfrm>
          </p:grpSpPr>
          <p:cxnSp>
            <p:nvCxnSpPr>
              <p:cNvPr id="34" name="直接连接符 33"/>
              <p:cNvCxnSpPr>
                <a:endCxn id="35" idx="0"/>
              </p:cNvCxnSpPr>
              <p:nvPr/>
            </p:nvCxnSpPr>
            <p:spPr>
              <a:xfrm flipH="1">
                <a:off x="6103891" y="2302601"/>
                <a:ext cx="5988" cy="844459"/>
              </a:xfrm>
              <a:prstGeom prst="line">
                <a:avLst/>
              </a:prstGeom>
              <a:gradFill flip="none" rotWithShape="1">
                <a:gsLst>
                  <a:gs pos="27000">
                    <a:srgbClr val="FF7711"/>
                  </a:gs>
                  <a:gs pos="59000">
                    <a:srgbClr val="FFAA01"/>
                  </a:gs>
                  <a:gs pos="100000">
                    <a:srgbClr val="FECE02"/>
                  </a:gs>
                  <a:gs pos="0">
                    <a:srgbClr val="C73E01"/>
                  </a:gs>
                  <a:gs pos="80000">
                    <a:srgbClr val="FFC000"/>
                  </a:gs>
                </a:gsLst>
                <a:lin ang="1200000" scaled="0"/>
                <a:tileRect/>
              </a:gradFill>
              <a:ln w="3175">
                <a:solidFill>
                  <a:srgbClr val="BFBFB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35" name="椭圆 34"/>
              <p:cNvSpPr/>
              <p:nvPr/>
            </p:nvSpPr>
            <p:spPr>
              <a:xfrm>
                <a:off x="6038577" y="3147060"/>
                <a:ext cx="130628" cy="130628"/>
              </a:xfrm>
              <a:prstGeom prst="ellipse">
                <a:avLst/>
              </a:prstGeom>
              <a:solidFill>
                <a:schemeClr val="bg1">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900">
                  <a:solidFill>
                    <a:schemeClr val="tx1"/>
                  </a:solidFill>
                  <a:latin typeface="微软雅黑" panose="020B0503020204020204" charset="-122"/>
                  <a:ea typeface="微软雅黑" panose="020B0503020204020204" charset="-122"/>
                </a:endParaRPr>
              </a:p>
            </p:txBody>
          </p:sp>
        </p:grpSp>
        <p:sp>
          <p:nvSpPr>
            <p:cNvPr id="46" name="文本框 14"/>
            <p:cNvSpPr txBox="1"/>
            <p:nvPr/>
          </p:nvSpPr>
          <p:spPr>
            <a:xfrm>
              <a:off x="4768013" y="2087902"/>
              <a:ext cx="2726953" cy="890419"/>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5000"/>
                </a:lnSpc>
                <a:spcBef>
                  <a:spcPct val="0"/>
                </a:spcBef>
                <a:spcAft>
                  <a:spcPct val="0"/>
                </a:spcAft>
              </a:pPr>
              <a:r>
                <a:rPr lang="zh-CN" altLang="en-US" sz="1000" dirty="0">
                  <a:solidFill>
                    <a:schemeClr val="tx1">
                      <a:lumMod val="50000"/>
                      <a:lumOff val="50000"/>
                    </a:schemeClr>
                  </a:solidFill>
                  <a:latin typeface="微软雅黑" panose="020B0503020204020204" charset="-122"/>
                  <a:ea typeface="微软雅黑" panose="020B0503020204020204" charset="-122"/>
                  <a:sym typeface="Gill Sans" panose="020B0502020104020203" charset="0"/>
                </a:rPr>
                <a:t>◇ 运用所学的知识，能正确的选择与实施冷、热疗法，操作规范、正确。</a:t>
              </a:r>
              <a:endParaRPr lang="en-US" altLang="zh-CN" sz="1000" dirty="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endParaRPr>
            </a:p>
          </p:txBody>
        </p:sp>
      </p:grpSp>
      <p:grpSp>
        <p:nvGrpSpPr>
          <p:cNvPr id="37" name="组合 4"/>
          <p:cNvGrpSpPr/>
          <p:nvPr/>
        </p:nvGrpSpPr>
        <p:grpSpPr>
          <a:xfrm>
            <a:off x="6376451" y="1167327"/>
            <a:ext cx="2201224" cy="3133179"/>
            <a:chOff x="8501935" y="1498804"/>
            <a:chExt cx="2934965" cy="4176283"/>
          </a:xfrm>
        </p:grpSpPr>
        <p:sp>
          <p:nvSpPr>
            <p:cNvPr id="38" name="任意多边形 37"/>
            <p:cNvSpPr/>
            <p:nvPr/>
          </p:nvSpPr>
          <p:spPr>
            <a:xfrm>
              <a:off x="8532245" y="4340550"/>
              <a:ext cx="2904655" cy="1334537"/>
            </a:xfrm>
            <a:custGeom>
              <a:avLst/>
              <a:gdLst>
                <a:gd name="connsiteX0" fmla="*/ 941222 w 2073835"/>
                <a:gd name="connsiteY0" fmla="*/ 1295 h 1018179"/>
                <a:gd name="connsiteX1" fmla="*/ 1075324 w 2073835"/>
                <a:gd name="connsiteY1" fmla="*/ 33590 h 1018179"/>
                <a:gd name="connsiteX2" fmla="*/ 1184084 w 2073835"/>
                <a:gd name="connsiteY2" fmla="*/ 128259 h 1018179"/>
                <a:gd name="connsiteX3" fmla="*/ 1212920 w 2073835"/>
                <a:gd name="connsiteY3" fmla="*/ 166945 h 1018179"/>
                <a:gd name="connsiteX4" fmla="*/ 1242709 w 2073835"/>
                <a:gd name="connsiteY4" fmla="*/ 174112 h 1018179"/>
                <a:gd name="connsiteX5" fmla="*/ 1238958 w 2073835"/>
                <a:gd name="connsiteY5" fmla="*/ 157124 h 1018179"/>
                <a:gd name="connsiteX6" fmla="*/ 1183625 w 2073835"/>
                <a:gd name="connsiteY6" fmla="*/ 8652 h 1018179"/>
                <a:gd name="connsiteX7" fmla="*/ 1196051 w 2073835"/>
                <a:gd name="connsiteY7" fmla="*/ 6190 h 1018179"/>
                <a:gd name="connsiteX8" fmla="*/ 1381889 w 2073835"/>
                <a:gd name="connsiteY8" fmla="*/ 121834 h 1018179"/>
                <a:gd name="connsiteX9" fmla="*/ 1441247 w 2073835"/>
                <a:gd name="connsiteY9" fmla="*/ 253240 h 1018179"/>
                <a:gd name="connsiteX10" fmla="*/ 1442778 w 2073835"/>
                <a:gd name="connsiteY10" fmla="*/ 260415 h 1018179"/>
                <a:gd name="connsiteX11" fmla="*/ 1476284 w 2073835"/>
                <a:gd name="connsiteY11" fmla="*/ 277306 h 1018179"/>
                <a:gd name="connsiteX12" fmla="*/ 1496812 w 2073835"/>
                <a:gd name="connsiteY12" fmla="*/ 292846 h 1018179"/>
                <a:gd name="connsiteX13" fmla="*/ 1497407 w 2073835"/>
                <a:gd name="connsiteY13" fmla="*/ 262750 h 1018179"/>
                <a:gd name="connsiteX14" fmla="*/ 1478496 w 2073835"/>
                <a:gd name="connsiteY14" fmla="*/ 105434 h 1018179"/>
                <a:gd name="connsiteX15" fmla="*/ 1644628 w 2073835"/>
                <a:gd name="connsiteY15" fmla="*/ 262020 h 1018179"/>
                <a:gd name="connsiteX16" fmla="*/ 1671460 w 2073835"/>
                <a:gd name="connsiteY16" fmla="*/ 403691 h 1018179"/>
                <a:gd name="connsiteX17" fmla="*/ 1670350 w 2073835"/>
                <a:gd name="connsiteY17" fmla="*/ 445054 h 1018179"/>
                <a:gd name="connsiteX18" fmla="*/ 1694126 w 2073835"/>
                <a:gd name="connsiteY18" fmla="*/ 470904 h 1018179"/>
                <a:gd name="connsiteX19" fmla="*/ 1700545 w 2073835"/>
                <a:gd name="connsiteY19" fmla="*/ 456384 h 1018179"/>
                <a:gd name="connsiteX20" fmla="*/ 1743850 w 2073835"/>
                <a:gd name="connsiteY20" fmla="*/ 303968 h 1018179"/>
                <a:gd name="connsiteX21" fmla="*/ 1836628 w 2073835"/>
                <a:gd name="connsiteY21" fmla="*/ 512562 h 1018179"/>
                <a:gd name="connsiteX22" fmla="*/ 1818797 w 2073835"/>
                <a:gd name="connsiteY22" fmla="*/ 616449 h 1018179"/>
                <a:gd name="connsiteX23" fmla="*/ 1809330 w 2073835"/>
                <a:gd name="connsiteY23" fmla="*/ 643932 h 1018179"/>
                <a:gd name="connsiteX24" fmla="*/ 1828639 w 2073835"/>
                <a:gd name="connsiteY24" fmla="*/ 692088 h 1018179"/>
                <a:gd name="connsiteX25" fmla="*/ 1841046 w 2073835"/>
                <a:gd name="connsiteY25" fmla="*/ 678131 h 1018179"/>
                <a:gd name="connsiteX26" fmla="*/ 1928839 w 2073835"/>
                <a:gd name="connsiteY26" fmla="*/ 546229 h 1018179"/>
                <a:gd name="connsiteX27" fmla="*/ 1953464 w 2073835"/>
                <a:gd name="connsiteY27" fmla="*/ 773194 h 1018179"/>
                <a:gd name="connsiteX28" fmla="*/ 1925321 w 2073835"/>
                <a:gd name="connsiteY28" fmla="*/ 833887 h 1018179"/>
                <a:gd name="connsiteX29" fmla="*/ 1887788 w 2073835"/>
                <a:gd name="connsiteY29" fmla="*/ 889545 h 1018179"/>
                <a:gd name="connsiteX30" fmla="*/ 1901384 w 2073835"/>
                <a:gd name="connsiteY30" fmla="*/ 958383 h 1018179"/>
                <a:gd name="connsiteX31" fmla="*/ 1901664 w 2073835"/>
                <a:gd name="connsiteY31" fmla="*/ 963928 h 1018179"/>
                <a:gd name="connsiteX32" fmla="*/ 1911505 w 2073835"/>
                <a:gd name="connsiteY32" fmla="*/ 960749 h 1018179"/>
                <a:gd name="connsiteX33" fmla="*/ 2059875 w 2073835"/>
                <a:gd name="connsiteY33" fmla="*/ 818704 h 1018179"/>
                <a:gd name="connsiteX34" fmla="*/ 2053441 w 2073835"/>
                <a:gd name="connsiteY34" fmla="*/ 1018052 h 1018179"/>
                <a:gd name="connsiteX35" fmla="*/ 2053388 w 2073835"/>
                <a:gd name="connsiteY35" fmla="*/ 1018179 h 1018179"/>
                <a:gd name="connsiteX36" fmla="*/ 1827546 w 2073835"/>
                <a:gd name="connsiteY36" fmla="*/ 1018179 h 1018179"/>
                <a:gd name="connsiteX37" fmla="*/ 1826757 w 2073835"/>
                <a:gd name="connsiteY37" fmla="*/ 1011530 h 1018179"/>
                <a:gd name="connsiteX38" fmla="*/ 1286369 w 2073835"/>
                <a:gd name="connsiteY38" fmla="*/ 1011530 h 1018179"/>
                <a:gd name="connsiteX39" fmla="*/ 1284390 w 2073835"/>
                <a:gd name="connsiteY39" fmla="*/ 991895 h 1018179"/>
                <a:gd name="connsiteX40" fmla="*/ 993926 w 2073835"/>
                <a:gd name="connsiteY40" fmla="*/ 755160 h 1018179"/>
                <a:gd name="connsiteX41" fmla="*/ 703463 w 2073835"/>
                <a:gd name="connsiteY41" fmla="*/ 991895 h 1018179"/>
                <a:gd name="connsiteX42" fmla="*/ 701483 w 2073835"/>
                <a:gd name="connsiteY42" fmla="*/ 1011530 h 1018179"/>
                <a:gd name="connsiteX43" fmla="*/ 83785 w 2073835"/>
                <a:gd name="connsiteY43" fmla="*/ 1011530 h 1018179"/>
                <a:gd name="connsiteX44" fmla="*/ 84222 w 2073835"/>
                <a:gd name="connsiteY44" fmla="*/ 1002870 h 1018179"/>
                <a:gd name="connsiteX45" fmla="*/ 39947 w 2073835"/>
                <a:gd name="connsiteY45" fmla="*/ 1005608 h 1018179"/>
                <a:gd name="connsiteX46" fmla="*/ 1517 w 2073835"/>
                <a:gd name="connsiteY46" fmla="*/ 1014873 h 1018179"/>
                <a:gd name="connsiteX47" fmla="*/ 101434 w 2073835"/>
                <a:gd name="connsiteY47" fmla="*/ 882551 h 1018179"/>
                <a:gd name="connsiteX48" fmla="*/ 101449 w 2073835"/>
                <a:gd name="connsiteY48" fmla="*/ 882540 h 1018179"/>
                <a:gd name="connsiteX49" fmla="*/ 118438 w 2073835"/>
                <a:gd name="connsiteY49" fmla="*/ 796523 h 1018179"/>
                <a:gd name="connsiteX50" fmla="*/ 90983 w 2073835"/>
                <a:gd name="connsiteY50" fmla="*/ 806526 h 1018179"/>
                <a:gd name="connsiteX51" fmla="*/ 3409 w 2073835"/>
                <a:gd name="connsiteY51" fmla="*/ 852621 h 1018179"/>
                <a:gd name="connsiteX52" fmla="*/ 101028 w 2073835"/>
                <a:gd name="connsiteY52" fmla="*/ 646249 h 1018179"/>
                <a:gd name="connsiteX53" fmla="*/ 191411 w 2073835"/>
                <a:gd name="connsiteY53" fmla="*/ 592012 h 1018179"/>
                <a:gd name="connsiteX54" fmla="*/ 215724 w 2073835"/>
                <a:gd name="connsiteY54" fmla="*/ 582337 h 1018179"/>
                <a:gd name="connsiteX55" fmla="*/ 248732 w 2073835"/>
                <a:gd name="connsiteY55" fmla="*/ 530134 h 1018179"/>
                <a:gd name="connsiteX56" fmla="*/ 193673 w 2073835"/>
                <a:gd name="connsiteY56" fmla="*/ 531208 h 1018179"/>
                <a:gd name="connsiteX57" fmla="*/ 95890 w 2073835"/>
                <a:gd name="connsiteY57" fmla="*/ 546450 h 1018179"/>
                <a:gd name="connsiteX58" fmla="*/ 255095 w 2073835"/>
                <a:gd name="connsiteY58" fmla="*/ 382827 h 1018179"/>
                <a:gd name="connsiteX59" fmla="*/ 397175 w 2073835"/>
                <a:gd name="connsiteY59" fmla="*/ 358249 h 1018179"/>
                <a:gd name="connsiteX60" fmla="*/ 404243 w 2073835"/>
                <a:gd name="connsiteY60" fmla="*/ 358551 h 1018179"/>
                <a:gd name="connsiteX61" fmla="*/ 449181 w 2073835"/>
                <a:gd name="connsiteY61" fmla="*/ 324533 h 1018179"/>
                <a:gd name="connsiteX62" fmla="*/ 440910 w 2073835"/>
                <a:gd name="connsiteY62" fmla="*/ 321817 h 1018179"/>
                <a:gd name="connsiteX63" fmla="*/ 284963 w 2073835"/>
                <a:gd name="connsiteY63" fmla="*/ 293776 h 1018179"/>
                <a:gd name="connsiteX64" fmla="*/ 483374 w 2073835"/>
                <a:gd name="connsiteY64" fmla="*/ 180851 h 1018179"/>
                <a:gd name="connsiteX65" fmla="*/ 644966 w 2073835"/>
                <a:gd name="connsiteY65" fmla="*/ 201719 h 1018179"/>
                <a:gd name="connsiteX66" fmla="*/ 654610 w 2073835"/>
                <a:gd name="connsiteY66" fmla="*/ 205195 h 1018179"/>
                <a:gd name="connsiteX67" fmla="*/ 659458 w 2073835"/>
                <a:gd name="connsiteY67" fmla="*/ 202751 h 1018179"/>
                <a:gd name="connsiteX68" fmla="*/ 693065 w 2073835"/>
                <a:gd name="connsiteY68" fmla="*/ 191267 h 1018179"/>
                <a:gd name="connsiteX69" fmla="*/ 667080 w 2073835"/>
                <a:gd name="connsiteY69" fmla="*/ 172930 h 1018179"/>
                <a:gd name="connsiteX70" fmla="*/ 526180 w 2073835"/>
                <a:gd name="connsiteY70" fmla="*/ 100454 h 1018179"/>
                <a:gd name="connsiteX71" fmla="*/ 683757 w 2073835"/>
                <a:gd name="connsiteY71" fmla="*/ 48863 h 1018179"/>
                <a:gd name="connsiteX72" fmla="*/ 748960 w 2073835"/>
                <a:gd name="connsiteY72" fmla="*/ 50577 h 1018179"/>
                <a:gd name="connsiteX73" fmla="*/ 881341 w 2073835"/>
                <a:gd name="connsiteY73" fmla="*/ 107728 h 1018179"/>
                <a:gd name="connsiteX74" fmla="*/ 929904 w 2073835"/>
                <a:gd name="connsiteY74" fmla="*/ 142511 h 1018179"/>
                <a:gd name="connsiteX75" fmla="*/ 971678 w 2073835"/>
                <a:gd name="connsiteY75" fmla="*/ 140534 h 1018179"/>
                <a:gd name="connsiteX76" fmla="*/ 960141 w 2073835"/>
                <a:gd name="connsiteY76" fmla="*/ 125282 h 1018179"/>
                <a:gd name="connsiteX77" fmla="*/ 847922 w 2073835"/>
                <a:gd name="connsiteY77" fmla="*/ 13423 h 1018179"/>
                <a:gd name="connsiteX78" fmla="*/ 941222 w 2073835"/>
                <a:gd name="connsiteY78" fmla="*/ 1295 h 1018179"/>
                <a:gd name="connsiteX0-1" fmla="*/ 941222 w 2073835"/>
                <a:gd name="connsiteY0-2" fmla="*/ 1295 h 1018179"/>
                <a:gd name="connsiteX1-3" fmla="*/ 1075324 w 2073835"/>
                <a:gd name="connsiteY1-4" fmla="*/ 33590 h 1018179"/>
                <a:gd name="connsiteX2-5" fmla="*/ 1184084 w 2073835"/>
                <a:gd name="connsiteY2-6" fmla="*/ 128259 h 1018179"/>
                <a:gd name="connsiteX3-7" fmla="*/ 1212920 w 2073835"/>
                <a:gd name="connsiteY3-8" fmla="*/ 166945 h 1018179"/>
                <a:gd name="connsiteX4-9" fmla="*/ 1242709 w 2073835"/>
                <a:gd name="connsiteY4-10" fmla="*/ 174112 h 1018179"/>
                <a:gd name="connsiteX5-11" fmla="*/ 1238958 w 2073835"/>
                <a:gd name="connsiteY5-12" fmla="*/ 157124 h 1018179"/>
                <a:gd name="connsiteX6-13" fmla="*/ 1183625 w 2073835"/>
                <a:gd name="connsiteY6-14" fmla="*/ 8652 h 1018179"/>
                <a:gd name="connsiteX7-15" fmla="*/ 1196051 w 2073835"/>
                <a:gd name="connsiteY7-16" fmla="*/ 6190 h 1018179"/>
                <a:gd name="connsiteX8-17" fmla="*/ 1381889 w 2073835"/>
                <a:gd name="connsiteY8-18" fmla="*/ 121834 h 1018179"/>
                <a:gd name="connsiteX9-19" fmla="*/ 1441247 w 2073835"/>
                <a:gd name="connsiteY9-20" fmla="*/ 253240 h 1018179"/>
                <a:gd name="connsiteX10-21" fmla="*/ 1442778 w 2073835"/>
                <a:gd name="connsiteY10-22" fmla="*/ 260415 h 1018179"/>
                <a:gd name="connsiteX11-23" fmla="*/ 1476284 w 2073835"/>
                <a:gd name="connsiteY11-24" fmla="*/ 277306 h 1018179"/>
                <a:gd name="connsiteX12-25" fmla="*/ 1497407 w 2073835"/>
                <a:gd name="connsiteY12-26" fmla="*/ 262750 h 1018179"/>
                <a:gd name="connsiteX13-27" fmla="*/ 1478496 w 2073835"/>
                <a:gd name="connsiteY13-28" fmla="*/ 105434 h 1018179"/>
                <a:gd name="connsiteX14-29" fmla="*/ 1644628 w 2073835"/>
                <a:gd name="connsiteY14-30" fmla="*/ 262020 h 1018179"/>
                <a:gd name="connsiteX15-31" fmla="*/ 1671460 w 2073835"/>
                <a:gd name="connsiteY15-32" fmla="*/ 403691 h 1018179"/>
                <a:gd name="connsiteX16-33" fmla="*/ 1670350 w 2073835"/>
                <a:gd name="connsiteY16-34" fmla="*/ 445054 h 1018179"/>
                <a:gd name="connsiteX17-35" fmla="*/ 1694126 w 2073835"/>
                <a:gd name="connsiteY17-36" fmla="*/ 470904 h 1018179"/>
                <a:gd name="connsiteX18-37" fmla="*/ 1700545 w 2073835"/>
                <a:gd name="connsiteY18-38" fmla="*/ 456384 h 1018179"/>
                <a:gd name="connsiteX19-39" fmla="*/ 1743850 w 2073835"/>
                <a:gd name="connsiteY19-40" fmla="*/ 303968 h 1018179"/>
                <a:gd name="connsiteX20-41" fmla="*/ 1836628 w 2073835"/>
                <a:gd name="connsiteY20-42" fmla="*/ 512562 h 1018179"/>
                <a:gd name="connsiteX21-43" fmla="*/ 1818797 w 2073835"/>
                <a:gd name="connsiteY21-44" fmla="*/ 616449 h 1018179"/>
                <a:gd name="connsiteX22-45" fmla="*/ 1809330 w 2073835"/>
                <a:gd name="connsiteY22-46" fmla="*/ 643932 h 1018179"/>
                <a:gd name="connsiteX23-47" fmla="*/ 1828639 w 2073835"/>
                <a:gd name="connsiteY23-48" fmla="*/ 692088 h 1018179"/>
                <a:gd name="connsiteX24-49" fmla="*/ 1841046 w 2073835"/>
                <a:gd name="connsiteY24-50" fmla="*/ 678131 h 1018179"/>
                <a:gd name="connsiteX25-51" fmla="*/ 1928839 w 2073835"/>
                <a:gd name="connsiteY25-52" fmla="*/ 546229 h 1018179"/>
                <a:gd name="connsiteX26-53" fmla="*/ 1953464 w 2073835"/>
                <a:gd name="connsiteY26-54" fmla="*/ 773194 h 1018179"/>
                <a:gd name="connsiteX27-55" fmla="*/ 1925321 w 2073835"/>
                <a:gd name="connsiteY27-56" fmla="*/ 833887 h 1018179"/>
                <a:gd name="connsiteX28-57" fmla="*/ 1887788 w 2073835"/>
                <a:gd name="connsiteY28-58" fmla="*/ 889545 h 1018179"/>
                <a:gd name="connsiteX29-59" fmla="*/ 1901384 w 2073835"/>
                <a:gd name="connsiteY29-60" fmla="*/ 958383 h 1018179"/>
                <a:gd name="connsiteX30-61" fmla="*/ 1901664 w 2073835"/>
                <a:gd name="connsiteY30-62" fmla="*/ 963928 h 1018179"/>
                <a:gd name="connsiteX31-63" fmla="*/ 1911505 w 2073835"/>
                <a:gd name="connsiteY31-64" fmla="*/ 960749 h 1018179"/>
                <a:gd name="connsiteX32-65" fmla="*/ 2059875 w 2073835"/>
                <a:gd name="connsiteY32-66" fmla="*/ 818704 h 1018179"/>
                <a:gd name="connsiteX33-67" fmla="*/ 2053441 w 2073835"/>
                <a:gd name="connsiteY33-68" fmla="*/ 1018052 h 1018179"/>
                <a:gd name="connsiteX34-69" fmla="*/ 2053388 w 2073835"/>
                <a:gd name="connsiteY34-70" fmla="*/ 1018179 h 1018179"/>
                <a:gd name="connsiteX35-71" fmla="*/ 1827546 w 2073835"/>
                <a:gd name="connsiteY35-72" fmla="*/ 1018179 h 1018179"/>
                <a:gd name="connsiteX36-73" fmla="*/ 1826757 w 2073835"/>
                <a:gd name="connsiteY36-74" fmla="*/ 1011530 h 1018179"/>
                <a:gd name="connsiteX37-75" fmla="*/ 1286369 w 2073835"/>
                <a:gd name="connsiteY37-76" fmla="*/ 1011530 h 1018179"/>
                <a:gd name="connsiteX38-77" fmla="*/ 1284390 w 2073835"/>
                <a:gd name="connsiteY38-78" fmla="*/ 991895 h 1018179"/>
                <a:gd name="connsiteX39-79" fmla="*/ 993926 w 2073835"/>
                <a:gd name="connsiteY39-80" fmla="*/ 755160 h 1018179"/>
                <a:gd name="connsiteX40-81" fmla="*/ 703463 w 2073835"/>
                <a:gd name="connsiteY40-82" fmla="*/ 991895 h 1018179"/>
                <a:gd name="connsiteX41-83" fmla="*/ 701483 w 2073835"/>
                <a:gd name="connsiteY41-84" fmla="*/ 1011530 h 1018179"/>
                <a:gd name="connsiteX42-85" fmla="*/ 83785 w 2073835"/>
                <a:gd name="connsiteY42-86" fmla="*/ 1011530 h 1018179"/>
                <a:gd name="connsiteX43-87" fmla="*/ 84222 w 2073835"/>
                <a:gd name="connsiteY43-88" fmla="*/ 1002870 h 1018179"/>
                <a:gd name="connsiteX44-89" fmla="*/ 39947 w 2073835"/>
                <a:gd name="connsiteY44-90" fmla="*/ 1005608 h 1018179"/>
                <a:gd name="connsiteX45-91" fmla="*/ 1517 w 2073835"/>
                <a:gd name="connsiteY45-92" fmla="*/ 1014873 h 1018179"/>
                <a:gd name="connsiteX46-93" fmla="*/ 101434 w 2073835"/>
                <a:gd name="connsiteY46-94" fmla="*/ 882551 h 1018179"/>
                <a:gd name="connsiteX47-95" fmla="*/ 101449 w 2073835"/>
                <a:gd name="connsiteY47-96" fmla="*/ 882540 h 1018179"/>
                <a:gd name="connsiteX48-97" fmla="*/ 118438 w 2073835"/>
                <a:gd name="connsiteY48-98" fmla="*/ 796523 h 1018179"/>
                <a:gd name="connsiteX49-99" fmla="*/ 90983 w 2073835"/>
                <a:gd name="connsiteY49-100" fmla="*/ 806526 h 1018179"/>
                <a:gd name="connsiteX50-101" fmla="*/ 3409 w 2073835"/>
                <a:gd name="connsiteY50-102" fmla="*/ 852621 h 1018179"/>
                <a:gd name="connsiteX51-103" fmla="*/ 101028 w 2073835"/>
                <a:gd name="connsiteY51-104" fmla="*/ 646249 h 1018179"/>
                <a:gd name="connsiteX52-105" fmla="*/ 191411 w 2073835"/>
                <a:gd name="connsiteY52-106" fmla="*/ 592012 h 1018179"/>
                <a:gd name="connsiteX53-107" fmla="*/ 215724 w 2073835"/>
                <a:gd name="connsiteY53-108" fmla="*/ 582337 h 1018179"/>
                <a:gd name="connsiteX54-109" fmla="*/ 248732 w 2073835"/>
                <a:gd name="connsiteY54-110" fmla="*/ 530134 h 1018179"/>
                <a:gd name="connsiteX55-111" fmla="*/ 193673 w 2073835"/>
                <a:gd name="connsiteY55-112" fmla="*/ 531208 h 1018179"/>
                <a:gd name="connsiteX56-113" fmla="*/ 95890 w 2073835"/>
                <a:gd name="connsiteY56-114" fmla="*/ 546450 h 1018179"/>
                <a:gd name="connsiteX57-115" fmla="*/ 255095 w 2073835"/>
                <a:gd name="connsiteY57-116" fmla="*/ 382827 h 1018179"/>
                <a:gd name="connsiteX58-117" fmla="*/ 397175 w 2073835"/>
                <a:gd name="connsiteY58-118" fmla="*/ 358249 h 1018179"/>
                <a:gd name="connsiteX59-119" fmla="*/ 404243 w 2073835"/>
                <a:gd name="connsiteY59-120" fmla="*/ 358551 h 1018179"/>
                <a:gd name="connsiteX60-121" fmla="*/ 449181 w 2073835"/>
                <a:gd name="connsiteY60-122" fmla="*/ 324533 h 1018179"/>
                <a:gd name="connsiteX61-123" fmla="*/ 440910 w 2073835"/>
                <a:gd name="connsiteY61-124" fmla="*/ 321817 h 1018179"/>
                <a:gd name="connsiteX62-125" fmla="*/ 284963 w 2073835"/>
                <a:gd name="connsiteY62-126" fmla="*/ 293776 h 1018179"/>
                <a:gd name="connsiteX63-127" fmla="*/ 483374 w 2073835"/>
                <a:gd name="connsiteY63-128" fmla="*/ 180851 h 1018179"/>
                <a:gd name="connsiteX64-129" fmla="*/ 644966 w 2073835"/>
                <a:gd name="connsiteY64-130" fmla="*/ 201719 h 1018179"/>
                <a:gd name="connsiteX65-131" fmla="*/ 654610 w 2073835"/>
                <a:gd name="connsiteY65-132" fmla="*/ 205195 h 1018179"/>
                <a:gd name="connsiteX66-133" fmla="*/ 659458 w 2073835"/>
                <a:gd name="connsiteY66-134" fmla="*/ 202751 h 1018179"/>
                <a:gd name="connsiteX67-135" fmla="*/ 693065 w 2073835"/>
                <a:gd name="connsiteY67-136" fmla="*/ 191267 h 1018179"/>
                <a:gd name="connsiteX68-137" fmla="*/ 667080 w 2073835"/>
                <a:gd name="connsiteY68-138" fmla="*/ 172930 h 1018179"/>
                <a:gd name="connsiteX69-139" fmla="*/ 526180 w 2073835"/>
                <a:gd name="connsiteY69-140" fmla="*/ 100454 h 1018179"/>
                <a:gd name="connsiteX70-141" fmla="*/ 683757 w 2073835"/>
                <a:gd name="connsiteY70-142" fmla="*/ 48863 h 1018179"/>
                <a:gd name="connsiteX71-143" fmla="*/ 748960 w 2073835"/>
                <a:gd name="connsiteY71-144" fmla="*/ 50577 h 1018179"/>
                <a:gd name="connsiteX72-145" fmla="*/ 881341 w 2073835"/>
                <a:gd name="connsiteY72-146" fmla="*/ 107728 h 1018179"/>
                <a:gd name="connsiteX73-147" fmla="*/ 929904 w 2073835"/>
                <a:gd name="connsiteY73-148" fmla="*/ 142511 h 1018179"/>
                <a:gd name="connsiteX74-149" fmla="*/ 971678 w 2073835"/>
                <a:gd name="connsiteY74-150" fmla="*/ 140534 h 1018179"/>
                <a:gd name="connsiteX75-151" fmla="*/ 960141 w 2073835"/>
                <a:gd name="connsiteY75-152" fmla="*/ 125282 h 1018179"/>
                <a:gd name="connsiteX76-153" fmla="*/ 847922 w 2073835"/>
                <a:gd name="connsiteY76-154" fmla="*/ 13423 h 1018179"/>
                <a:gd name="connsiteX77-155" fmla="*/ 941222 w 2073835"/>
                <a:gd name="connsiteY77-156" fmla="*/ 1295 h 1018179"/>
                <a:gd name="connsiteX0-157" fmla="*/ 941222 w 2073835"/>
                <a:gd name="connsiteY0-158" fmla="*/ 1295 h 1018179"/>
                <a:gd name="connsiteX1-159" fmla="*/ 1075324 w 2073835"/>
                <a:gd name="connsiteY1-160" fmla="*/ 33590 h 1018179"/>
                <a:gd name="connsiteX2-161" fmla="*/ 1184084 w 2073835"/>
                <a:gd name="connsiteY2-162" fmla="*/ 128259 h 1018179"/>
                <a:gd name="connsiteX3-163" fmla="*/ 1212920 w 2073835"/>
                <a:gd name="connsiteY3-164" fmla="*/ 166945 h 1018179"/>
                <a:gd name="connsiteX4-165" fmla="*/ 1242709 w 2073835"/>
                <a:gd name="connsiteY4-166" fmla="*/ 174112 h 1018179"/>
                <a:gd name="connsiteX5-167" fmla="*/ 1238958 w 2073835"/>
                <a:gd name="connsiteY5-168" fmla="*/ 157124 h 1018179"/>
                <a:gd name="connsiteX6-169" fmla="*/ 1183625 w 2073835"/>
                <a:gd name="connsiteY6-170" fmla="*/ 8652 h 1018179"/>
                <a:gd name="connsiteX7-171" fmla="*/ 1196051 w 2073835"/>
                <a:gd name="connsiteY7-172" fmla="*/ 6190 h 1018179"/>
                <a:gd name="connsiteX8-173" fmla="*/ 1381889 w 2073835"/>
                <a:gd name="connsiteY8-174" fmla="*/ 121834 h 1018179"/>
                <a:gd name="connsiteX9-175" fmla="*/ 1441247 w 2073835"/>
                <a:gd name="connsiteY9-176" fmla="*/ 253240 h 1018179"/>
                <a:gd name="connsiteX10-177" fmla="*/ 1442778 w 2073835"/>
                <a:gd name="connsiteY10-178" fmla="*/ 260415 h 1018179"/>
                <a:gd name="connsiteX11-179" fmla="*/ 1476284 w 2073835"/>
                <a:gd name="connsiteY11-180" fmla="*/ 277306 h 1018179"/>
                <a:gd name="connsiteX12-181" fmla="*/ 1497407 w 2073835"/>
                <a:gd name="connsiteY12-182" fmla="*/ 262750 h 1018179"/>
                <a:gd name="connsiteX13-183" fmla="*/ 1478496 w 2073835"/>
                <a:gd name="connsiteY13-184" fmla="*/ 105434 h 1018179"/>
                <a:gd name="connsiteX14-185" fmla="*/ 1644628 w 2073835"/>
                <a:gd name="connsiteY14-186" fmla="*/ 262020 h 1018179"/>
                <a:gd name="connsiteX15-187" fmla="*/ 1671460 w 2073835"/>
                <a:gd name="connsiteY15-188" fmla="*/ 403691 h 1018179"/>
                <a:gd name="connsiteX16-189" fmla="*/ 1670350 w 2073835"/>
                <a:gd name="connsiteY16-190" fmla="*/ 445054 h 1018179"/>
                <a:gd name="connsiteX17-191" fmla="*/ 1694126 w 2073835"/>
                <a:gd name="connsiteY17-192" fmla="*/ 470904 h 1018179"/>
                <a:gd name="connsiteX18-193" fmla="*/ 1707195 w 2073835"/>
                <a:gd name="connsiteY18-194" fmla="*/ 443083 h 1018179"/>
                <a:gd name="connsiteX19-195" fmla="*/ 1743850 w 2073835"/>
                <a:gd name="connsiteY19-196" fmla="*/ 303968 h 1018179"/>
                <a:gd name="connsiteX20-197" fmla="*/ 1836628 w 2073835"/>
                <a:gd name="connsiteY20-198" fmla="*/ 512562 h 1018179"/>
                <a:gd name="connsiteX21-199" fmla="*/ 1818797 w 2073835"/>
                <a:gd name="connsiteY21-200" fmla="*/ 616449 h 1018179"/>
                <a:gd name="connsiteX22-201" fmla="*/ 1809330 w 2073835"/>
                <a:gd name="connsiteY22-202" fmla="*/ 643932 h 1018179"/>
                <a:gd name="connsiteX23-203" fmla="*/ 1828639 w 2073835"/>
                <a:gd name="connsiteY23-204" fmla="*/ 692088 h 1018179"/>
                <a:gd name="connsiteX24-205" fmla="*/ 1841046 w 2073835"/>
                <a:gd name="connsiteY24-206" fmla="*/ 678131 h 1018179"/>
                <a:gd name="connsiteX25-207" fmla="*/ 1928839 w 2073835"/>
                <a:gd name="connsiteY25-208" fmla="*/ 546229 h 1018179"/>
                <a:gd name="connsiteX26-209" fmla="*/ 1953464 w 2073835"/>
                <a:gd name="connsiteY26-210" fmla="*/ 773194 h 1018179"/>
                <a:gd name="connsiteX27-211" fmla="*/ 1925321 w 2073835"/>
                <a:gd name="connsiteY27-212" fmla="*/ 833887 h 1018179"/>
                <a:gd name="connsiteX28-213" fmla="*/ 1887788 w 2073835"/>
                <a:gd name="connsiteY28-214" fmla="*/ 889545 h 1018179"/>
                <a:gd name="connsiteX29-215" fmla="*/ 1901384 w 2073835"/>
                <a:gd name="connsiteY29-216" fmla="*/ 958383 h 1018179"/>
                <a:gd name="connsiteX30-217" fmla="*/ 1901664 w 2073835"/>
                <a:gd name="connsiteY30-218" fmla="*/ 963928 h 1018179"/>
                <a:gd name="connsiteX31-219" fmla="*/ 1911505 w 2073835"/>
                <a:gd name="connsiteY31-220" fmla="*/ 960749 h 1018179"/>
                <a:gd name="connsiteX32-221" fmla="*/ 2059875 w 2073835"/>
                <a:gd name="connsiteY32-222" fmla="*/ 818704 h 1018179"/>
                <a:gd name="connsiteX33-223" fmla="*/ 2053441 w 2073835"/>
                <a:gd name="connsiteY33-224" fmla="*/ 1018052 h 1018179"/>
                <a:gd name="connsiteX34-225" fmla="*/ 2053388 w 2073835"/>
                <a:gd name="connsiteY34-226" fmla="*/ 1018179 h 1018179"/>
                <a:gd name="connsiteX35-227" fmla="*/ 1827546 w 2073835"/>
                <a:gd name="connsiteY35-228" fmla="*/ 1018179 h 1018179"/>
                <a:gd name="connsiteX36-229" fmla="*/ 1826757 w 2073835"/>
                <a:gd name="connsiteY36-230" fmla="*/ 1011530 h 1018179"/>
                <a:gd name="connsiteX37-231" fmla="*/ 1286369 w 2073835"/>
                <a:gd name="connsiteY37-232" fmla="*/ 1011530 h 1018179"/>
                <a:gd name="connsiteX38-233" fmla="*/ 1284390 w 2073835"/>
                <a:gd name="connsiteY38-234" fmla="*/ 991895 h 1018179"/>
                <a:gd name="connsiteX39-235" fmla="*/ 993926 w 2073835"/>
                <a:gd name="connsiteY39-236" fmla="*/ 755160 h 1018179"/>
                <a:gd name="connsiteX40-237" fmla="*/ 703463 w 2073835"/>
                <a:gd name="connsiteY40-238" fmla="*/ 991895 h 1018179"/>
                <a:gd name="connsiteX41-239" fmla="*/ 701483 w 2073835"/>
                <a:gd name="connsiteY41-240" fmla="*/ 1011530 h 1018179"/>
                <a:gd name="connsiteX42-241" fmla="*/ 83785 w 2073835"/>
                <a:gd name="connsiteY42-242" fmla="*/ 1011530 h 1018179"/>
                <a:gd name="connsiteX43-243" fmla="*/ 84222 w 2073835"/>
                <a:gd name="connsiteY43-244" fmla="*/ 1002870 h 1018179"/>
                <a:gd name="connsiteX44-245" fmla="*/ 39947 w 2073835"/>
                <a:gd name="connsiteY44-246" fmla="*/ 1005608 h 1018179"/>
                <a:gd name="connsiteX45-247" fmla="*/ 1517 w 2073835"/>
                <a:gd name="connsiteY45-248" fmla="*/ 1014873 h 1018179"/>
                <a:gd name="connsiteX46-249" fmla="*/ 101434 w 2073835"/>
                <a:gd name="connsiteY46-250" fmla="*/ 882551 h 1018179"/>
                <a:gd name="connsiteX47-251" fmla="*/ 101449 w 2073835"/>
                <a:gd name="connsiteY47-252" fmla="*/ 882540 h 1018179"/>
                <a:gd name="connsiteX48-253" fmla="*/ 118438 w 2073835"/>
                <a:gd name="connsiteY48-254" fmla="*/ 796523 h 1018179"/>
                <a:gd name="connsiteX49-255" fmla="*/ 90983 w 2073835"/>
                <a:gd name="connsiteY49-256" fmla="*/ 806526 h 1018179"/>
                <a:gd name="connsiteX50-257" fmla="*/ 3409 w 2073835"/>
                <a:gd name="connsiteY50-258" fmla="*/ 852621 h 1018179"/>
                <a:gd name="connsiteX51-259" fmla="*/ 101028 w 2073835"/>
                <a:gd name="connsiteY51-260" fmla="*/ 646249 h 1018179"/>
                <a:gd name="connsiteX52-261" fmla="*/ 191411 w 2073835"/>
                <a:gd name="connsiteY52-262" fmla="*/ 592012 h 1018179"/>
                <a:gd name="connsiteX53-263" fmla="*/ 215724 w 2073835"/>
                <a:gd name="connsiteY53-264" fmla="*/ 582337 h 1018179"/>
                <a:gd name="connsiteX54-265" fmla="*/ 248732 w 2073835"/>
                <a:gd name="connsiteY54-266" fmla="*/ 530134 h 1018179"/>
                <a:gd name="connsiteX55-267" fmla="*/ 193673 w 2073835"/>
                <a:gd name="connsiteY55-268" fmla="*/ 531208 h 1018179"/>
                <a:gd name="connsiteX56-269" fmla="*/ 95890 w 2073835"/>
                <a:gd name="connsiteY56-270" fmla="*/ 546450 h 1018179"/>
                <a:gd name="connsiteX57-271" fmla="*/ 255095 w 2073835"/>
                <a:gd name="connsiteY57-272" fmla="*/ 382827 h 1018179"/>
                <a:gd name="connsiteX58-273" fmla="*/ 397175 w 2073835"/>
                <a:gd name="connsiteY58-274" fmla="*/ 358249 h 1018179"/>
                <a:gd name="connsiteX59-275" fmla="*/ 404243 w 2073835"/>
                <a:gd name="connsiteY59-276" fmla="*/ 358551 h 1018179"/>
                <a:gd name="connsiteX60-277" fmla="*/ 449181 w 2073835"/>
                <a:gd name="connsiteY60-278" fmla="*/ 324533 h 1018179"/>
                <a:gd name="connsiteX61-279" fmla="*/ 440910 w 2073835"/>
                <a:gd name="connsiteY61-280" fmla="*/ 321817 h 1018179"/>
                <a:gd name="connsiteX62-281" fmla="*/ 284963 w 2073835"/>
                <a:gd name="connsiteY62-282" fmla="*/ 293776 h 1018179"/>
                <a:gd name="connsiteX63-283" fmla="*/ 483374 w 2073835"/>
                <a:gd name="connsiteY63-284" fmla="*/ 180851 h 1018179"/>
                <a:gd name="connsiteX64-285" fmla="*/ 644966 w 2073835"/>
                <a:gd name="connsiteY64-286" fmla="*/ 201719 h 1018179"/>
                <a:gd name="connsiteX65-287" fmla="*/ 654610 w 2073835"/>
                <a:gd name="connsiteY65-288" fmla="*/ 205195 h 1018179"/>
                <a:gd name="connsiteX66-289" fmla="*/ 659458 w 2073835"/>
                <a:gd name="connsiteY66-290" fmla="*/ 202751 h 1018179"/>
                <a:gd name="connsiteX67-291" fmla="*/ 693065 w 2073835"/>
                <a:gd name="connsiteY67-292" fmla="*/ 191267 h 1018179"/>
                <a:gd name="connsiteX68-293" fmla="*/ 667080 w 2073835"/>
                <a:gd name="connsiteY68-294" fmla="*/ 172930 h 1018179"/>
                <a:gd name="connsiteX69-295" fmla="*/ 526180 w 2073835"/>
                <a:gd name="connsiteY69-296" fmla="*/ 100454 h 1018179"/>
                <a:gd name="connsiteX70-297" fmla="*/ 683757 w 2073835"/>
                <a:gd name="connsiteY70-298" fmla="*/ 48863 h 1018179"/>
                <a:gd name="connsiteX71-299" fmla="*/ 748960 w 2073835"/>
                <a:gd name="connsiteY71-300" fmla="*/ 50577 h 1018179"/>
                <a:gd name="connsiteX72-301" fmla="*/ 881341 w 2073835"/>
                <a:gd name="connsiteY72-302" fmla="*/ 107728 h 1018179"/>
                <a:gd name="connsiteX73-303" fmla="*/ 929904 w 2073835"/>
                <a:gd name="connsiteY73-304" fmla="*/ 142511 h 1018179"/>
                <a:gd name="connsiteX74-305" fmla="*/ 971678 w 2073835"/>
                <a:gd name="connsiteY74-306" fmla="*/ 140534 h 1018179"/>
                <a:gd name="connsiteX75-307" fmla="*/ 960141 w 2073835"/>
                <a:gd name="connsiteY75-308" fmla="*/ 125282 h 1018179"/>
                <a:gd name="connsiteX76-309" fmla="*/ 847922 w 2073835"/>
                <a:gd name="connsiteY76-310" fmla="*/ 13423 h 1018179"/>
                <a:gd name="connsiteX77-311" fmla="*/ 941222 w 2073835"/>
                <a:gd name="connsiteY77-312" fmla="*/ 1295 h 1018179"/>
                <a:gd name="connsiteX0-313" fmla="*/ 941222 w 2073835"/>
                <a:gd name="connsiteY0-314" fmla="*/ 1295 h 1018179"/>
                <a:gd name="connsiteX1-315" fmla="*/ 1075324 w 2073835"/>
                <a:gd name="connsiteY1-316" fmla="*/ 33590 h 1018179"/>
                <a:gd name="connsiteX2-317" fmla="*/ 1184084 w 2073835"/>
                <a:gd name="connsiteY2-318" fmla="*/ 128259 h 1018179"/>
                <a:gd name="connsiteX3-319" fmla="*/ 1212920 w 2073835"/>
                <a:gd name="connsiteY3-320" fmla="*/ 166945 h 1018179"/>
                <a:gd name="connsiteX4-321" fmla="*/ 1242709 w 2073835"/>
                <a:gd name="connsiteY4-322" fmla="*/ 174112 h 1018179"/>
                <a:gd name="connsiteX5-323" fmla="*/ 1238958 w 2073835"/>
                <a:gd name="connsiteY5-324" fmla="*/ 157124 h 1018179"/>
                <a:gd name="connsiteX6-325" fmla="*/ 1183625 w 2073835"/>
                <a:gd name="connsiteY6-326" fmla="*/ 8652 h 1018179"/>
                <a:gd name="connsiteX7-327" fmla="*/ 1196051 w 2073835"/>
                <a:gd name="connsiteY7-328" fmla="*/ 6190 h 1018179"/>
                <a:gd name="connsiteX8-329" fmla="*/ 1381889 w 2073835"/>
                <a:gd name="connsiteY8-330" fmla="*/ 121834 h 1018179"/>
                <a:gd name="connsiteX9-331" fmla="*/ 1441247 w 2073835"/>
                <a:gd name="connsiteY9-332" fmla="*/ 253240 h 1018179"/>
                <a:gd name="connsiteX10-333" fmla="*/ 1442778 w 2073835"/>
                <a:gd name="connsiteY10-334" fmla="*/ 260415 h 1018179"/>
                <a:gd name="connsiteX11-335" fmla="*/ 1476284 w 2073835"/>
                <a:gd name="connsiteY11-336" fmla="*/ 277306 h 1018179"/>
                <a:gd name="connsiteX12-337" fmla="*/ 1497407 w 2073835"/>
                <a:gd name="connsiteY12-338" fmla="*/ 262750 h 1018179"/>
                <a:gd name="connsiteX13-339" fmla="*/ 1478496 w 2073835"/>
                <a:gd name="connsiteY13-340" fmla="*/ 105434 h 1018179"/>
                <a:gd name="connsiteX14-341" fmla="*/ 1644628 w 2073835"/>
                <a:gd name="connsiteY14-342" fmla="*/ 262020 h 1018179"/>
                <a:gd name="connsiteX15-343" fmla="*/ 1671460 w 2073835"/>
                <a:gd name="connsiteY15-344" fmla="*/ 403691 h 1018179"/>
                <a:gd name="connsiteX16-345" fmla="*/ 1670350 w 2073835"/>
                <a:gd name="connsiteY16-346" fmla="*/ 445054 h 1018179"/>
                <a:gd name="connsiteX17-347" fmla="*/ 1694126 w 2073835"/>
                <a:gd name="connsiteY17-348" fmla="*/ 470904 h 1018179"/>
                <a:gd name="connsiteX18-349" fmla="*/ 1707195 w 2073835"/>
                <a:gd name="connsiteY18-350" fmla="*/ 443083 h 1018179"/>
                <a:gd name="connsiteX19-351" fmla="*/ 1743850 w 2073835"/>
                <a:gd name="connsiteY19-352" fmla="*/ 303968 h 1018179"/>
                <a:gd name="connsiteX20-353" fmla="*/ 1836628 w 2073835"/>
                <a:gd name="connsiteY20-354" fmla="*/ 512562 h 1018179"/>
                <a:gd name="connsiteX21-355" fmla="*/ 1818797 w 2073835"/>
                <a:gd name="connsiteY21-356" fmla="*/ 616449 h 1018179"/>
                <a:gd name="connsiteX22-357" fmla="*/ 1809330 w 2073835"/>
                <a:gd name="connsiteY22-358" fmla="*/ 643932 h 1018179"/>
                <a:gd name="connsiteX23-359" fmla="*/ 1835289 w 2073835"/>
                <a:gd name="connsiteY23-360" fmla="*/ 688763 h 1018179"/>
                <a:gd name="connsiteX24-361" fmla="*/ 1841046 w 2073835"/>
                <a:gd name="connsiteY24-362" fmla="*/ 678131 h 1018179"/>
                <a:gd name="connsiteX25-363" fmla="*/ 1928839 w 2073835"/>
                <a:gd name="connsiteY25-364" fmla="*/ 546229 h 1018179"/>
                <a:gd name="connsiteX26-365" fmla="*/ 1953464 w 2073835"/>
                <a:gd name="connsiteY26-366" fmla="*/ 773194 h 1018179"/>
                <a:gd name="connsiteX27-367" fmla="*/ 1925321 w 2073835"/>
                <a:gd name="connsiteY27-368" fmla="*/ 833887 h 1018179"/>
                <a:gd name="connsiteX28-369" fmla="*/ 1887788 w 2073835"/>
                <a:gd name="connsiteY28-370" fmla="*/ 889545 h 1018179"/>
                <a:gd name="connsiteX29-371" fmla="*/ 1901384 w 2073835"/>
                <a:gd name="connsiteY29-372" fmla="*/ 958383 h 1018179"/>
                <a:gd name="connsiteX30-373" fmla="*/ 1901664 w 2073835"/>
                <a:gd name="connsiteY30-374" fmla="*/ 963928 h 1018179"/>
                <a:gd name="connsiteX31-375" fmla="*/ 1911505 w 2073835"/>
                <a:gd name="connsiteY31-376" fmla="*/ 960749 h 1018179"/>
                <a:gd name="connsiteX32-377" fmla="*/ 2059875 w 2073835"/>
                <a:gd name="connsiteY32-378" fmla="*/ 818704 h 1018179"/>
                <a:gd name="connsiteX33-379" fmla="*/ 2053441 w 2073835"/>
                <a:gd name="connsiteY33-380" fmla="*/ 1018052 h 1018179"/>
                <a:gd name="connsiteX34-381" fmla="*/ 2053388 w 2073835"/>
                <a:gd name="connsiteY34-382" fmla="*/ 1018179 h 1018179"/>
                <a:gd name="connsiteX35-383" fmla="*/ 1827546 w 2073835"/>
                <a:gd name="connsiteY35-384" fmla="*/ 1018179 h 1018179"/>
                <a:gd name="connsiteX36-385" fmla="*/ 1826757 w 2073835"/>
                <a:gd name="connsiteY36-386" fmla="*/ 1011530 h 1018179"/>
                <a:gd name="connsiteX37-387" fmla="*/ 1286369 w 2073835"/>
                <a:gd name="connsiteY37-388" fmla="*/ 1011530 h 1018179"/>
                <a:gd name="connsiteX38-389" fmla="*/ 1284390 w 2073835"/>
                <a:gd name="connsiteY38-390" fmla="*/ 991895 h 1018179"/>
                <a:gd name="connsiteX39-391" fmla="*/ 993926 w 2073835"/>
                <a:gd name="connsiteY39-392" fmla="*/ 755160 h 1018179"/>
                <a:gd name="connsiteX40-393" fmla="*/ 703463 w 2073835"/>
                <a:gd name="connsiteY40-394" fmla="*/ 991895 h 1018179"/>
                <a:gd name="connsiteX41-395" fmla="*/ 701483 w 2073835"/>
                <a:gd name="connsiteY41-396" fmla="*/ 1011530 h 1018179"/>
                <a:gd name="connsiteX42-397" fmla="*/ 83785 w 2073835"/>
                <a:gd name="connsiteY42-398" fmla="*/ 1011530 h 1018179"/>
                <a:gd name="connsiteX43-399" fmla="*/ 84222 w 2073835"/>
                <a:gd name="connsiteY43-400" fmla="*/ 1002870 h 1018179"/>
                <a:gd name="connsiteX44-401" fmla="*/ 39947 w 2073835"/>
                <a:gd name="connsiteY44-402" fmla="*/ 1005608 h 1018179"/>
                <a:gd name="connsiteX45-403" fmla="*/ 1517 w 2073835"/>
                <a:gd name="connsiteY45-404" fmla="*/ 1014873 h 1018179"/>
                <a:gd name="connsiteX46-405" fmla="*/ 101434 w 2073835"/>
                <a:gd name="connsiteY46-406" fmla="*/ 882551 h 1018179"/>
                <a:gd name="connsiteX47-407" fmla="*/ 101449 w 2073835"/>
                <a:gd name="connsiteY47-408" fmla="*/ 882540 h 1018179"/>
                <a:gd name="connsiteX48-409" fmla="*/ 118438 w 2073835"/>
                <a:gd name="connsiteY48-410" fmla="*/ 796523 h 1018179"/>
                <a:gd name="connsiteX49-411" fmla="*/ 90983 w 2073835"/>
                <a:gd name="connsiteY49-412" fmla="*/ 806526 h 1018179"/>
                <a:gd name="connsiteX50-413" fmla="*/ 3409 w 2073835"/>
                <a:gd name="connsiteY50-414" fmla="*/ 852621 h 1018179"/>
                <a:gd name="connsiteX51-415" fmla="*/ 101028 w 2073835"/>
                <a:gd name="connsiteY51-416" fmla="*/ 646249 h 1018179"/>
                <a:gd name="connsiteX52-417" fmla="*/ 191411 w 2073835"/>
                <a:gd name="connsiteY52-418" fmla="*/ 592012 h 1018179"/>
                <a:gd name="connsiteX53-419" fmla="*/ 215724 w 2073835"/>
                <a:gd name="connsiteY53-420" fmla="*/ 582337 h 1018179"/>
                <a:gd name="connsiteX54-421" fmla="*/ 248732 w 2073835"/>
                <a:gd name="connsiteY54-422" fmla="*/ 530134 h 1018179"/>
                <a:gd name="connsiteX55-423" fmla="*/ 193673 w 2073835"/>
                <a:gd name="connsiteY55-424" fmla="*/ 531208 h 1018179"/>
                <a:gd name="connsiteX56-425" fmla="*/ 95890 w 2073835"/>
                <a:gd name="connsiteY56-426" fmla="*/ 546450 h 1018179"/>
                <a:gd name="connsiteX57-427" fmla="*/ 255095 w 2073835"/>
                <a:gd name="connsiteY57-428" fmla="*/ 382827 h 1018179"/>
                <a:gd name="connsiteX58-429" fmla="*/ 397175 w 2073835"/>
                <a:gd name="connsiteY58-430" fmla="*/ 358249 h 1018179"/>
                <a:gd name="connsiteX59-431" fmla="*/ 404243 w 2073835"/>
                <a:gd name="connsiteY59-432" fmla="*/ 358551 h 1018179"/>
                <a:gd name="connsiteX60-433" fmla="*/ 449181 w 2073835"/>
                <a:gd name="connsiteY60-434" fmla="*/ 324533 h 1018179"/>
                <a:gd name="connsiteX61-435" fmla="*/ 440910 w 2073835"/>
                <a:gd name="connsiteY61-436" fmla="*/ 321817 h 1018179"/>
                <a:gd name="connsiteX62-437" fmla="*/ 284963 w 2073835"/>
                <a:gd name="connsiteY62-438" fmla="*/ 293776 h 1018179"/>
                <a:gd name="connsiteX63-439" fmla="*/ 483374 w 2073835"/>
                <a:gd name="connsiteY63-440" fmla="*/ 180851 h 1018179"/>
                <a:gd name="connsiteX64-441" fmla="*/ 644966 w 2073835"/>
                <a:gd name="connsiteY64-442" fmla="*/ 201719 h 1018179"/>
                <a:gd name="connsiteX65-443" fmla="*/ 654610 w 2073835"/>
                <a:gd name="connsiteY65-444" fmla="*/ 205195 h 1018179"/>
                <a:gd name="connsiteX66-445" fmla="*/ 659458 w 2073835"/>
                <a:gd name="connsiteY66-446" fmla="*/ 202751 h 1018179"/>
                <a:gd name="connsiteX67-447" fmla="*/ 693065 w 2073835"/>
                <a:gd name="connsiteY67-448" fmla="*/ 191267 h 1018179"/>
                <a:gd name="connsiteX68-449" fmla="*/ 667080 w 2073835"/>
                <a:gd name="connsiteY68-450" fmla="*/ 172930 h 1018179"/>
                <a:gd name="connsiteX69-451" fmla="*/ 526180 w 2073835"/>
                <a:gd name="connsiteY69-452" fmla="*/ 100454 h 1018179"/>
                <a:gd name="connsiteX70-453" fmla="*/ 683757 w 2073835"/>
                <a:gd name="connsiteY70-454" fmla="*/ 48863 h 1018179"/>
                <a:gd name="connsiteX71-455" fmla="*/ 748960 w 2073835"/>
                <a:gd name="connsiteY71-456" fmla="*/ 50577 h 1018179"/>
                <a:gd name="connsiteX72-457" fmla="*/ 881341 w 2073835"/>
                <a:gd name="connsiteY72-458" fmla="*/ 107728 h 1018179"/>
                <a:gd name="connsiteX73-459" fmla="*/ 929904 w 2073835"/>
                <a:gd name="connsiteY73-460" fmla="*/ 142511 h 1018179"/>
                <a:gd name="connsiteX74-461" fmla="*/ 971678 w 2073835"/>
                <a:gd name="connsiteY74-462" fmla="*/ 140534 h 1018179"/>
                <a:gd name="connsiteX75-463" fmla="*/ 960141 w 2073835"/>
                <a:gd name="connsiteY75-464" fmla="*/ 125282 h 1018179"/>
                <a:gd name="connsiteX76-465" fmla="*/ 847922 w 2073835"/>
                <a:gd name="connsiteY76-466" fmla="*/ 13423 h 1018179"/>
                <a:gd name="connsiteX77-467" fmla="*/ 941222 w 2073835"/>
                <a:gd name="connsiteY77-468" fmla="*/ 1295 h 1018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 ang="0">
                  <a:pos x="connsiteX42-85" y="connsiteY42-86"/>
                </a:cxn>
                <a:cxn ang="0">
                  <a:pos x="connsiteX43-87" y="connsiteY43-88"/>
                </a:cxn>
                <a:cxn ang="0">
                  <a:pos x="connsiteX44-89" y="connsiteY44-90"/>
                </a:cxn>
                <a:cxn ang="0">
                  <a:pos x="connsiteX45-91" y="connsiteY45-92"/>
                </a:cxn>
                <a:cxn ang="0">
                  <a:pos x="connsiteX46-93" y="connsiteY46-94"/>
                </a:cxn>
                <a:cxn ang="0">
                  <a:pos x="connsiteX47-95" y="connsiteY47-96"/>
                </a:cxn>
                <a:cxn ang="0">
                  <a:pos x="connsiteX48-97" y="connsiteY48-98"/>
                </a:cxn>
                <a:cxn ang="0">
                  <a:pos x="connsiteX49-99" y="connsiteY49-100"/>
                </a:cxn>
                <a:cxn ang="0">
                  <a:pos x="connsiteX50-101" y="connsiteY50-102"/>
                </a:cxn>
                <a:cxn ang="0">
                  <a:pos x="connsiteX51-103" y="connsiteY51-104"/>
                </a:cxn>
                <a:cxn ang="0">
                  <a:pos x="connsiteX52-105" y="connsiteY52-106"/>
                </a:cxn>
                <a:cxn ang="0">
                  <a:pos x="connsiteX53-107" y="connsiteY53-108"/>
                </a:cxn>
                <a:cxn ang="0">
                  <a:pos x="connsiteX54-109" y="connsiteY54-110"/>
                </a:cxn>
                <a:cxn ang="0">
                  <a:pos x="connsiteX55-111" y="connsiteY55-112"/>
                </a:cxn>
                <a:cxn ang="0">
                  <a:pos x="connsiteX56-113" y="connsiteY56-114"/>
                </a:cxn>
                <a:cxn ang="0">
                  <a:pos x="connsiteX57-115" y="connsiteY57-116"/>
                </a:cxn>
                <a:cxn ang="0">
                  <a:pos x="connsiteX58-117" y="connsiteY58-118"/>
                </a:cxn>
                <a:cxn ang="0">
                  <a:pos x="connsiteX59-119" y="connsiteY59-120"/>
                </a:cxn>
                <a:cxn ang="0">
                  <a:pos x="connsiteX60-121" y="connsiteY60-122"/>
                </a:cxn>
                <a:cxn ang="0">
                  <a:pos x="connsiteX61-123" y="connsiteY61-124"/>
                </a:cxn>
                <a:cxn ang="0">
                  <a:pos x="connsiteX62-125" y="connsiteY62-126"/>
                </a:cxn>
                <a:cxn ang="0">
                  <a:pos x="connsiteX63-127" y="connsiteY63-128"/>
                </a:cxn>
                <a:cxn ang="0">
                  <a:pos x="connsiteX64-129" y="connsiteY64-130"/>
                </a:cxn>
                <a:cxn ang="0">
                  <a:pos x="connsiteX65-131" y="connsiteY65-132"/>
                </a:cxn>
                <a:cxn ang="0">
                  <a:pos x="connsiteX66-133" y="connsiteY66-134"/>
                </a:cxn>
                <a:cxn ang="0">
                  <a:pos x="connsiteX67-135" y="connsiteY67-136"/>
                </a:cxn>
                <a:cxn ang="0">
                  <a:pos x="connsiteX68-137" y="connsiteY68-138"/>
                </a:cxn>
                <a:cxn ang="0">
                  <a:pos x="connsiteX69-139" y="connsiteY69-140"/>
                </a:cxn>
                <a:cxn ang="0">
                  <a:pos x="connsiteX70-141" y="connsiteY70-142"/>
                </a:cxn>
                <a:cxn ang="0">
                  <a:pos x="connsiteX71-143" y="connsiteY71-144"/>
                </a:cxn>
                <a:cxn ang="0">
                  <a:pos x="connsiteX72-145" y="connsiteY72-146"/>
                </a:cxn>
                <a:cxn ang="0">
                  <a:pos x="connsiteX73-147" y="connsiteY73-148"/>
                </a:cxn>
                <a:cxn ang="0">
                  <a:pos x="connsiteX74-149" y="connsiteY74-150"/>
                </a:cxn>
                <a:cxn ang="0">
                  <a:pos x="connsiteX75-151" y="connsiteY75-152"/>
                </a:cxn>
                <a:cxn ang="0">
                  <a:pos x="connsiteX76-153" y="connsiteY76-154"/>
                </a:cxn>
                <a:cxn ang="0">
                  <a:pos x="connsiteX77-155" y="connsiteY77-156"/>
                </a:cxn>
              </a:cxnLst>
              <a:rect l="l" t="t" r="r" b="b"/>
              <a:pathLst>
                <a:path w="2073835" h="1018179">
                  <a:moveTo>
                    <a:pt x="941222" y="1295"/>
                  </a:moveTo>
                  <a:cubicBezTo>
                    <a:pt x="988502" y="4884"/>
                    <a:pt x="1042582" y="15877"/>
                    <a:pt x="1075324" y="33590"/>
                  </a:cubicBezTo>
                  <a:cubicBezTo>
                    <a:pt x="1108067" y="51303"/>
                    <a:pt x="1150410" y="89527"/>
                    <a:pt x="1184084" y="128259"/>
                  </a:cubicBezTo>
                  <a:lnTo>
                    <a:pt x="1212920" y="166945"/>
                  </a:lnTo>
                  <a:lnTo>
                    <a:pt x="1242709" y="174112"/>
                  </a:lnTo>
                  <a:lnTo>
                    <a:pt x="1238958" y="157124"/>
                  </a:lnTo>
                  <a:cubicBezTo>
                    <a:pt x="1225363" y="102775"/>
                    <a:pt x="1202918" y="31293"/>
                    <a:pt x="1183625" y="8652"/>
                  </a:cubicBezTo>
                  <a:cubicBezTo>
                    <a:pt x="1186124" y="6526"/>
                    <a:pt x="1190398" y="5769"/>
                    <a:pt x="1196051" y="6190"/>
                  </a:cubicBezTo>
                  <a:cubicBezTo>
                    <a:pt x="1235619" y="9136"/>
                    <a:pt x="1342742" y="69763"/>
                    <a:pt x="1381889" y="121834"/>
                  </a:cubicBezTo>
                  <a:cubicBezTo>
                    <a:pt x="1404259" y="151591"/>
                    <a:pt x="1426798" y="203993"/>
                    <a:pt x="1441247" y="253240"/>
                  </a:cubicBezTo>
                  <a:lnTo>
                    <a:pt x="1442778" y="260415"/>
                  </a:lnTo>
                  <a:lnTo>
                    <a:pt x="1476284" y="277306"/>
                  </a:lnTo>
                  <a:lnTo>
                    <a:pt x="1497407" y="262750"/>
                  </a:lnTo>
                  <a:cubicBezTo>
                    <a:pt x="1496959" y="206727"/>
                    <a:pt x="1491931" y="131974"/>
                    <a:pt x="1478496" y="105434"/>
                  </a:cubicBezTo>
                  <a:cubicBezTo>
                    <a:pt x="1501933" y="93596"/>
                    <a:pt x="1615120" y="193665"/>
                    <a:pt x="1644628" y="262020"/>
                  </a:cubicBezTo>
                  <a:cubicBezTo>
                    <a:pt x="1659383" y="296197"/>
                    <a:pt x="1668983" y="352427"/>
                    <a:pt x="1671460" y="403691"/>
                  </a:cubicBezTo>
                  <a:lnTo>
                    <a:pt x="1670350" y="445054"/>
                  </a:lnTo>
                  <a:lnTo>
                    <a:pt x="1694126" y="470904"/>
                  </a:lnTo>
                  <a:lnTo>
                    <a:pt x="1707195" y="443083"/>
                  </a:lnTo>
                  <a:cubicBezTo>
                    <a:pt x="1728416" y="391232"/>
                    <a:pt x="1745995" y="333637"/>
                    <a:pt x="1743850" y="303968"/>
                  </a:cubicBezTo>
                  <a:cubicBezTo>
                    <a:pt x="1770041" y="302098"/>
                    <a:pt x="1835805" y="438115"/>
                    <a:pt x="1836628" y="512562"/>
                  </a:cubicBezTo>
                  <a:cubicBezTo>
                    <a:pt x="1836937" y="540480"/>
                    <a:pt x="1829781" y="578721"/>
                    <a:pt x="1818797" y="616449"/>
                  </a:cubicBezTo>
                  <a:lnTo>
                    <a:pt x="1809330" y="643932"/>
                  </a:lnTo>
                  <a:lnTo>
                    <a:pt x="1835289" y="688763"/>
                  </a:lnTo>
                  <a:lnTo>
                    <a:pt x="1841046" y="678131"/>
                  </a:lnTo>
                  <a:cubicBezTo>
                    <a:pt x="1877090" y="635241"/>
                    <a:pt x="1921818" y="575135"/>
                    <a:pt x="1928839" y="546229"/>
                  </a:cubicBezTo>
                  <a:cubicBezTo>
                    <a:pt x="1954349" y="552449"/>
                    <a:pt x="1975421" y="702052"/>
                    <a:pt x="1953464" y="773194"/>
                  </a:cubicBezTo>
                  <a:cubicBezTo>
                    <a:pt x="1947975" y="790979"/>
                    <a:pt x="1937925" y="812119"/>
                    <a:pt x="1925321" y="833887"/>
                  </a:cubicBezTo>
                  <a:lnTo>
                    <a:pt x="1887788" y="889545"/>
                  </a:lnTo>
                  <a:lnTo>
                    <a:pt x="1901384" y="958383"/>
                  </a:lnTo>
                  <a:cubicBezTo>
                    <a:pt x="1901477" y="960231"/>
                    <a:pt x="1901571" y="962080"/>
                    <a:pt x="1901664" y="963928"/>
                  </a:cubicBezTo>
                  <a:lnTo>
                    <a:pt x="1911505" y="960749"/>
                  </a:lnTo>
                  <a:cubicBezTo>
                    <a:pt x="1950867" y="932901"/>
                    <a:pt x="2043479" y="854818"/>
                    <a:pt x="2059875" y="818704"/>
                  </a:cubicBezTo>
                  <a:cubicBezTo>
                    <a:pt x="2080786" y="828219"/>
                    <a:pt x="2077854" y="944947"/>
                    <a:pt x="2053441" y="1018052"/>
                  </a:cubicBezTo>
                  <a:cubicBezTo>
                    <a:pt x="2053423" y="1018094"/>
                    <a:pt x="2053406" y="1018137"/>
                    <a:pt x="2053388" y="1018179"/>
                  </a:cubicBezTo>
                  <a:lnTo>
                    <a:pt x="1827546" y="1018179"/>
                  </a:lnTo>
                  <a:lnTo>
                    <a:pt x="1826757" y="1011530"/>
                  </a:lnTo>
                  <a:lnTo>
                    <a:pt x="1286369" y="1011530"/>
                  </a:lnTo>
                  <a:lnTo>
                    <a:pt x="1284390" y="991895"/>
                  </a:lnTo>
                  <a:cubicBezTo>
                    <a:pt x="1256743" y="856791"/>
                    <a:pt x="1137203" y="755160"/>
                    <a:pt x="993926" y="755160"/>
                  </a:cubicBezTo>
                  <a:cubicBezTo>
                    <a:pt x="850649" y="755160"/>
                    <a:pt x="731109" y="856791"/>
                    <a:pt x="703463" y="991895"/>
                  </a:cubicBezTo>
                  <a:lnTo>
                    <a:pt x="701483" y="1011530"/>
                  </a:lnTo>
                  <a:lnTo>
                    <a:pt x="83785" y="1011530"/>
                  </a:lnTo>
                  <a:cubicBezTo>
                    <a:pt x="83931" y="1008643"/>
                    <a:pt x="84076" y="1005757"/>
                    <a:pt x="84222" y="1002870"/>
                  </a:cubicBezTo>
                  <a:lnTo>
                    <a:pt x="39947" y="1005608"/>
                  </a:lnTo>
                  <a:cubicBezTo>
                    <a:pt x="23769" y="1007454"/>
                    <a:pt x="10305" y="1010281"/>
                    <a:pt x="1517" y="1014873"/>
                  </a:cubicBezTo>
                  <a:cubicBezTo>
                    <a:pt x="-7588" y="997412"/>
                    <a:pt x="45598" y="928657"/>
                    <a:pt x="101434" y="882551"/>
                  </a:cubicBezTo>
                  <a:cubicBezTo>
                    <a:pt x="101439" y="882547"/>
                    <a:pt x="101444" y="882544"/>
                    <a:pt x="101449" y="882540"/>
                  </a:cubicBezTo>
                  <a:lnTo>
                    <a:pt x="118438" y="796523"/>
                  </a:lnTo>
                  <a:lnTo>
                    <a:pt x="90983" y="806526"/>
                  </a:lnTo>
                  <a:cubicBezTo>
                    <a:pt x="53068" y="821590"/>
                    <a:pt x="17471" y="838638"/>
                    <a:pt x="3409" y="852621"/>
                  </a:cubicBezTo>
                  <a:cubicBezTo>
                    <a:pt x="-15089" y="833988"/>
                    <a:pt x="45130" y="695427"/>
                    <a:pt x="101028" y="646249"/>
                  </a:cubicBezTo>
                  <a:cubicBezTo>
                    <a:pt x="121991" y="627807"/>
                    <a:pt x="155646" y="608291"/>
                    <a:pt x="191411" y="592012"/>
                  </a:cubicBezTo>
                  <a:lnTo>
                    <a:pt x="215724" y="582337"/>
                  </a:lnTo>
                  <a:lnTo>
                    <a:pt x="248732" y="530134"/>
                  </a:lnTo>
                  <a:lnTo>
                    <a:pt x="193673" y="531208"/>
                  </a:lnTo>
                  <a:cubicBezTo>
                    <a:pt x="152922" y="533178"/>
                    <a:pt x="113723" y="537776"/>
                    <a:pt x="95890" y="546450"/>
                  </a:cubicBezTo>
                  <a:cubicBezTo>
                    <a:pt x="84425" y="522829"/>
                    <a:pt x="186280" y="411246"/>
                    <a:pt x="255095" y="382827"/>
                  </a:cubicBezTo>
                  <a:cubicBezTo>
                    <a:pt x="289503" y="368617"/>
                    <a:pt x="345879" y="359912"/>
                    <a:pt x="397175" y="358249"/>
                  </a:cubicBezTo>
                  <a:lnTo>
                    <a:pt x="404243" y="358551"/>
                  </a:lnTo>
                  <a:lnTo>
                    <a:pt x="449181" y="324533"/>
                  </a:lnTo>
                  <a:lnTo>
                    <a:pt x="440910" y="321817"/>
                  </a:lnTo>
                  <a:cubicBezTo>
                    <a:pt x="387218" y="305821"/>
                    <a:pt x="314275" y="288712"/>
                    <a:pt x="284963" y="293776"/>
                  </a:cubicBezTo>
                  <a:cubicBezTo>
                    <a:pt x="280515" y="267898"/>
                    <a:pt x="409371" y="189023"/>
                    <a:pt x="483374" y="180851"/>
                  </a:cubicBezTo>
                  <a:cubicBezTo>
                    <a:pt x="525001" y="176254"/>
                    <a:pt x="591399" y="186076"/>
                    <a:pt x="644966" y="201719"/>
                  </a:cubicBezTo>
                  <a:lnTo>
                    <a:pt x="654610" y="205195"/>
                  </a:lnTo>
                  <a:lnTo>
                    <a:pt x="659458" y="202751"/>
                  </a:lnTo>
                  <a:lnTo>
                    <a:pt x="693065" y="191267"/>
                  </a:lnTo>
                  <a:lnTo>
                    <a:pt x="667080" y="172930"/>
                  </a:lnTo>
                  <a:cubicBezTo>
                    <a:pt x="620425" y="141914"/>
                    <a:pt x="555690" y="104196"/>
                    <a:pt x="526180" y="100454"/>
                  </a:cubicBezTo>
                  <a:cubicBezTo>
                    <a:pt x="528673" y="80919"/>
                    <a:pt x="611592" y="54837"/>
                    <a:pt x="683757" y="48863"/>
                  </a:cubicBezTo>
                  <a:cubicBezTo>
                    <a:pt x="707812" y="46871"/>
                    <a:pt x="730673" y="47114"/>
                    <a:pt x="748960" y="50577"/>
                  </a:cubicBezTo>
                  <a:cubicBezTo>
                    <a:pt x="785536" y="57505"/>
                    <a:pt x="837491" y="81058"/>
                    <a:pt x="881341" y="107728"/>
                  </a:cubicBezTo>
                  <a:lnTo>
                    <a:pt x="929904" y="142511"/>
                  </a:lnTo>
                  <a:lnTo>
                    <a:pt x="971678" y="140534"/>
                  </a:lnTo>
                  <a:lnTo>
                    <a:pt x="960141" y="125282"/>
                  </a:lnTo>
                  <a:cubicBezTo>
                    <a:pt x="925115" y="81557"/>
                    <a:pt x="874900" y="25954"/>
                    <a:pt x="847922" y="13423"/>
                  </a:cubicBezTo>
                  <a:cubicBezTo>
                    <a:pt x="853462" y="1521"/>
                    <a:pt x="893941" y="-2294"/>
                    <a:pt x="941222" y="1295"/>
                  </a:cubicBezTo>
                  <a:close/>
                </a:path>
              </a:pathLst>
            </a:cu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900" dirty="0">
                  <a:solidFill>
                    <a:schemeClr val="tx1"/>
                  </a:solidFill>
                  <a:latin typeface="微软雅黑" panose="020B0503020204020204" charset="-122"/>
                  <a:ea typeface="微软雅黑" panose="020B0503020204020204" charset="-122"/>
                </a:rPr>
                <a:t>             </a:t>
              </a:r>
              <a:r>
                <a:rPr lang="zh-CN" altLang="en-US" sz="2000" dirty="0">
                  <a:solidFill>
                    <a:schemeClr val="tx1"/>
                  </a:solidFill>
                  <a:latin typeface="微软雅黑" panose="020B0503020204020204" charset="-122"/>
                  <a:ea typeface="微软雅黑" panose="020B0503020204020204" charset="-122"/>
                </a:rPr>
                <a:t>素质目标</a:t>
              </a:r>
              <a:endParaRPr lang="zh-CN" altLang="en-US" sz="2000" dirty="0">
                <a:solidFill>
                  <a:schemeClr val="tx1"/>
                </a:solidFill>
                <a:latin typeface="微软雅黑" panose="020B0503020204020204" charset="-122"/>
                <a:ea typeface="微软雅黑" panose="020B0503020204020204" charset="-122"/>
              </a:endParaRPr>
            </a:p>
          </p:txBody>
        </p:sp>
        <p:sp>
          <p:nvSpPr>
            <p:cNvPr id="39" name="矩形 38"/>
            <p:cNvSpPr/>
            <p:nvPr/>
          </p:nvSpPr>
          <p:spPr>
            <a:xfrm>
              <a:off x="8574645" y="2007077"/>
              <a:ext cx="2817609" cy="1598163"/>
            </a:xfrm>
            <a:prstGeom prst="rect">
              <a:avLst/>
            </a:prstGeom>
            <a:solidFill>
              <a:schemeClr val="bg1">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900" dirty="0">
                <a:solidFill>
                  <a:schemeClr val="tx1"/>
                </a:solidFill>
                <a:latin typeface="微软雅黑" panose="020B0503020204020204" charset="-122"/>
                <a:ea typeface="微软雅黑" panose="020B0503020204020204" charset="-122"/>
              </a:endParaRPr>
            </a:p>
          </p:txBody>
        </p:sp>
        <p:grpSp>
          <p:nvGrpSpPr>
            <p:cNvPr id="40" name="组合 37"/>
            <p:cNvGrpSpPr/>
            <p:nvPr/>
          </p:nvGrpSpPr>
          <p:grpSpPr>
            <a:xfrm>
              <a:off x="9878627" y="3455784"/>
              <a:ext cx="182961" cy="1278056"/>
              <a:chOff x="6038577" y="2302601"/>
              <a:chExt cx="130628" cy="975087"/>
            </a:xfrm>
          </p:grpSpPr>
          <p:cxnSp>
            <p:nvCxnSpPr>
              <p:cNvPr id="41" name="直接连接符 40"/>
              <p:cNvCxnSpPr>
                <a:endCxn id="44" idx="0"/>
              </p:cNvCxnSpPr>
              <p:nvPr/>
            </p:nvCxnSpPr>
            <p:spPr>
              <a:xfrm flipH="1">
                <a:off x="6103891" y="2302601"/>
                <a:ext cx="5988" cy="844459"/>
              </a:xfrm>
              <a:prstGeom prst="line">
                <a:avLst/>
              </a:prstGeom>
              <a:gradFill flip="none" rotWithShape="1">
                <a:gsLst>
                  <a:gs pos="0">
                    <a:srgbClr val="BE1247"/>
                  </a:gs>
                  <a:gs pos="33000">
                    <a:srgbClr val="D2144F"/>
                  </a:gs>
                  <a:gs pos="96000">
                    <a:srgbClr val="F87477"/>
                  </a:gs>
                  <a:gs pos="100000">
                    <a:srgbClr val="FA9496"/>
                  </a:gs>
                </a:gsLst>
                <a:lin ang="0" scaled="1"/>
                <a:tileRect/>
              </a:gradFill>
              <a:ln w="3175">
                <a:solidFill>
                  <a:srgbClr val="FF7F7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44" name="椭圆 43"/>
              <p:cNvSpPr/>
              <p:nvPr/>
            </p:nvSpPr>
            <p:spPr>
              <a:xfrm>
                <a:off x="6038577" y="3147060"/>
                <a:ext cx="130628" cy="130628"/>
              </a:xfrm>
              <a:prstGeom prst="ellipse">
                <a:avLst/>
              </a:prstGeom>
              <a:solidFill>
                <a:schemeClr val="bg1">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900">
                  <a:solidFill>
                    <a:schemeClr val="tx1"/>
                  </a:solidFill>
                  <a:latin typeface="微软雅黑" panose="020B0503020204020204" charset="-122"/>
                  <a:ea typeface="微软雅黑" panose="020B0503020204020204" charset="-122"/>
                </a:endParaRPr>
              </a:p>
            </p:txBody>
          </p:sp>
        </p:grpSp>
        <p:sp>
          <p:nvSpPr>
            <p:cNvPr id="49" name="文本框 14"/>
            <p:cNvSpPr txBox="1"/>
            <p:nvPr/>
          </p:nvSpPr>
          <p:spPr>
            <a:xfrm>
              <a:off x="8501935" y="1498804"/>
              <a:ext cx="2726953" cy="2172722"/>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5000"/>
                </a:lnSpc>
                <a:spcBef>
                  <a:spcPct val="0"/>
                </a:spcBef>
                <a:spcAft>
                  <a:spcPct val="0"/>
                </a:spcAft>
              </a:pPr>
              <a:r>
                <a:rPr lang="zh-CN" altLang="en-US" sz="1000" dirty="0">
                  <a:solidFill>
                    <a:schemeClr val="tx1">
                      <a:lumMod val="50000"/>
                      <a:lumOff val="50000"/>
                    </a:schemeClr>
                  </a:solidFill>
                  <a:latin typeface="微软雅黑" panose="020B0503020204020204" charset="-122"/>
                  <a:ea typeface="微软雅黑" panose="020B0503020204020204" charset="-122"/>
                  <a:sym typeface="Gill Sans" panose="020B0502020104020203" charset="0"/>
                </a:rPr>
                <a:t>◇ 反思与在操作过程中与老人沟通的实际经历，有意识的学习沟通、操作的重点部分</a:t>
              </a:r>
              <a:endParaRPr lang="zh-CN" altLang="en-US" sz="1000" dirty="0">
                <a:solidFill>
                  <a:schemeClr val="tx1">
                    <a:lumMod val="50000"/>
                    <a:lumOff val="50000"/>
                  </a:schemeClr>
                </a:solidFill>
                <a:latin typeface="微软雅黑" panose="020B0503020204020204" charset="-122"/>
                <a:ea typeface="微软雅黑" panose="020B0503020204020204" charset="-122"/>
                <a:sym typeface="Gill Sans" panose="020B0502020104020203" charset="0"/>
              </a:endParaRPr>
            </a:p>
            <a:p>
              <a:pPr fontAlgn="base">
                <a:lnSpc>
                  <a:spcPct val="125000"/>
                </a:lnSpc>
                <a:spcBef>
                  <a:spcPct val="0"/>
                </a:spcBef>
                <a:spcAft>
                  <a:spcPct val="0"/>
                </a:spcAft>
              </a:pPr>
              <a:r>
                <a:rPr lang="zh-CN" altLang="en-US" sz="1000" dirty="0">
                  <a:solidFill>
                    <a:schemeClr val="tx1">
                      <a:lumMod val="50000"/>
                      <a:lumOff val="50000"/>
                    </a:schemeClr>
                  </a:solidFill>
                  <a:latin typeface="微软雅黑" panose="020B0503020204020204" charset="-122"/>
                  <a:ea typeface="微软雅黑" panose="020B0503020204020204" charset="-122"/>
                  <a:sym typeface="Gill Sans" panose="020B0502020104020203" charset="0"/>
                </a:rPr>
                <a:t>◇ 与小组分享学习经验，以团队协作的形式巩固老年人冷、热应用的相关知识和技能。添加详细文本描述，建议与标题相关并符合整体语言风格</a:t>
              </a:r>
              <a:endParaRPr lang="en-US" altLang="zh-CN" sz="1000" dirty="0">
                <a:solidFill>
                  <a:schemeClr val="tx1">
                    <a:lumMod val="50000"/>
                    <a:lumOff val="50000"/>
                  </a:schemeClr>
                </a:solidFill>
                <a:latin typeface="微软雅黑" panose="020B0503020204020204" charset="-122"/>
                <a:ea typeface="微软雅黑" panose="020B0503020204020204" charset="-122"/>
                <a:cs typeface="Lato Light" charset="0"/>
                <a:sym typeface="Lato Light" charset="0"/>
              </a:endParaRPr>
            </a:p>
          </p:txBody>
        </p:sp>
      </p:gr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900" decel="100000" fill="hold"/>
                                        <p:tgtEl>
                                          <p:spTgt spid="2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10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1000"/>
                                        <p:tgtEl>
                                          <p:spTgt spid="30"/>
                                        </p:tgtEl>
                                      </p:cBhvr>
                                    </p:animEffect>
                                    <p:anim calcmode="lin" valueType="num">
                                      <p:cBhvr>
                                        <p:cTn id="14" dur="1000" fill="hold"/>
                                        <p:tgtEl>
                                          <p:spTgt spid="30"/>
                                        </p:tgtEl>
                                        <p:attrNameLst>
                                          <p:attrName>ppt_x</p:attrName>
                                        </p:attrNameLst>
                                      </p:cBhvr>
                                      <p:tavLst>
                                        <p:tav tm="0">
                                          <p:val>
                                            <p:strVal val="#ppt_x"/>
                                          </p:val>
                                        </p:tav>
                                        <p:tav tm="100000">
                                          <p:val>
                                            <p:strVal val="#ppt_x"/>
                                          </p:val>
                                        </p:tav>
                                      </p:tavLst>
                                    </p:anim>
                                    <p:anim calcmode="lin" valueType="num">
                                      <p:cBhvr>
                                        <p:cTn id="15" dur="900" decel="100000" fill="hold"/>
                                        <p:tgtEl>
                                          <p:spTgt spid="30"/>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20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900" decel="100000" fill="hold"/>
                                        <p:tgtEl>
                                          <p:spTgt spid="37"/>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34807" y="12662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热疗</a:t>
              </a:r>
              <a:r>
                <a:rPr lang="zh-CN" altLang="en-US" sz="1755" b="0">
                  <a:solidFill>
                    <a:srgbClr val="FF7F7F"/>
                  </a:solidFill>
                  <a:latin typeface="微软雅黑" panose="020B0503020204020204" charset="-122"/>
                  <a:ea typeface="微软雅黑" panose="020B0503020204020204" charset="-122"/>
                </a:rPr>
                <a:t>禁忌症</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graphicFrame>
        <p:nvGraphicFramePr>
          <p:cNvPr id="2" name="对象 -2147482604"/>
          <p:cNvGraphicFramePr>
            <a:graphicFrameLocks noChangeAspect="1"/>
          </p:cNvGraphicFramePr>
          <p:nvPr/>
        </p:nvGraphicFramePr>
        <p:xfrm>
          <a:off x="535940" y="314960"/>
          <a:ext cx="8403590" cy="4919345"/>
        </p:xfrm>
        <a:graphic>
          <a:graphicData uri="http://schemas.openxmlformats.org/presentationml/2006/ole">
            <mc:AlternateContent xmlns:mc="http://schemas.openxmlformats.org/markup-compatibility/2006">
              <mc:Choice xmlns:v="urn:schemas-microsoft-com:vml" Requires="v">
                <p:oleObj spid="_x0000_s3076" name="" r:id="rId2" imgW="7764780" imgH="11381105" progId="Word.Document.8">
                  <p:embed/>
                </p:oleObj>
              </mc:Choice>
              <mc:Fallback>
                <p:oleObj name="" r:id="rId2" imgW="7764780" imgH="11381105" progId="Word.Document.8">
                  <p:embed/>
                  <p:pic>
                    <p:nvPicPr>
                      <p:cNvPr id="0" name="图片 3075"/>
                      <p:cNvPicPr/>
                      <p:nvPr/>
                    </p:nvPicPr>
                    <p:blipFill>
                      <a:blip r:embed="rId3"/>
                      <a:stretch>
                        <a:fillRect/>
                      </a:stretch>
                    </p:blipFill>
                    <p:spPr>
                      <a:xfrm>
                        <a:off x="535940" y="314960"/>
                        <a:ext cx="8403590" cy="4919345"/>
                      </a:xfrm>
                      <a:prstGeom prst="rect">
                        <a:avLst/>
                      </a:prstGeom>
                      <a:noFill/>
                      <a:ln w="38100">
                        <a:noFill/>
                        <a:miter/>
                      </a:ln>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2424007" y="2207646"/>
            <a:ext cx="4153535" cy="460375"/>
          </a:xfrm>
          <a:prstGeom prst="rect">
            <a:avLst/>
          </a:prstGeom>
          <a:noFill/>
        </p:spPr>
        <p:txBody>
          <a:bodyPr wrap="none" rtlCol="0">
            <a:spAutoFit/>
          </a:bodyPr>
          <a:lstStyle/>
          <a:p>
            <a:pPr algn="l"/>
            <a:r>
              <a:rPr lang="zh-CN" altLang="en-US" sz="2400" b="1">
                <a:solidFill>
                  <a:srgbClr val="FF7F7F"/>
                </a:solidFill>
                <a:latin typeface="微软雅黑" panose="020B0503020204020204" charset="-122"/>
                <a:ea typeface="微软雅黑" panose="020B0503020204020204" charset="-122"/>
              </a:rPr>
              <a:t>子任务二：老年人烤灯的</a:t>
            </a:r>
            <a:r>
              <a:rPr lang="zh-CN" altLang="en-US" sz="2400" b="1">
                <a:solidFill>
                  <a:srgbClr val="FF7F7F"/>
                </a:solidFill>
                <a:latin typeface="微软雅黑" panose="020B0503020204020204" charset="-122"/>
                <a:ea typeface="微软雅黑" panose="020B0503020204020204" charset="-122"/>
              </a:rPr>
              <a:t>使用</a:t>
            </a:r>
            <a:endParaRPr lang="zh-CN" altLang="en-US" sz="2400" b="1">
              <a:solidFill>
                <a:srgbClr val="FF7F7F"/>
              </a:solidFill>
              <a:latin typeface="微软雅黑" panose="020B0503020204020204" charset="-122"/>
              <a:ea typeface="微软雅黑" panose="020B0503020204020204" charset="-122"/>
            </a:endParaRPr>
          </a:p>
        </p:txBody>
      </p:sp>
      <p:grpSp>
        <p:nvGrpSpPr>
          <p:cNvPr id="4" name="组合 3"/>
          <p:cNvGrpSpPr/>
          <p:nvPr/>
        </p:nvGrpSpPr>
        <p:grpSpPr>
          <a:xfrm>
            <a:off x="3903281" y="1244963"/>
            <a:ext cx="1337863" cy="816800"/>
            <a:chOff x="7304087" y="2314113"/>
            <a:chExt cx="1001487" cy="611434"/>
          </a:xfrm>
        </p:grpSpPr>
        <p:sp>
          <p:nvSpPr>
            <p:cNvPr id="5" name="对角圆角矩形 4"/>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1">
                <a:latin typeface="微软雅黑" panose="020B0503020204020204" charset="-122"/>
                <a:ea typeface="微软雅黑" panose="020B0503020204020204" charset="-122"/>
              </a:endParaRPr>
            </a:p>
          </p:txBody>
        </p:sp>
        <p:pic>
          <p:nvPicPr>
            <p:cNvPr id="6" name="图片 5"/>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pic>
        <p:nvPicPr>
          <p:cNvPr id="8" name="图片 7" descr="852"/>
          <p:cNvPicPr>
            <a:picLocks noChangeAspect="1"/>
          </p:cNvPicPr>
          <p:nvPr/>
        </p:nvPicPr>
        <p:blipFill>
          <a:blip r:embed="rId2"/>
          <a:stretch>
            <a:fillRect/>
          </a:stretch>
        </p:blipFill>
        <p:spPr>
          <a:xfrm>
            <a:off x="2574925" y="810260"/>
            <a:ext cx="981075" cy="88963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5300" fill="hold"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45300" fill="hold" grpId="0" nodeType="withEffect">
                                  <p:stCondLst>
                                    <p:cond delay="7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1+#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7" presetClass="entr" presetSubtype="1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概述</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60" name="TextBox 9"/>
          <p:cNvSpPr>
            <a:spLocks noChangeArrowheads="1"/>
          </p:cNvSpPr>
          <p:nvPr/>
        </p:nvSpPr>
        <p:spPr bwMode="auto">
          <a:xfrm>
            <a:off x="1148080" y="502285"/>
            <a:ext cx="7359650" cy="615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37" tIns="45718" rIns="91437" bIns="45718">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140" b="1" dirty="0">
                <a:solidFill>
                  <a:schemeClr val="tx1"/>
                </a:solidFill>
                <a:latin typeface="微软雅黑" panose="020B0503020204020204" charset="-122"/>
                <a:ea typeface="微软雅黑" panose="020B0503020204020204" charset="-122"/>
                <a:sym typeface="微软雅黑" panose="020B0503020204020204" charset="-122"/>
              </a:rPr>
              <a:t>烤灯分为红外线烤灯（图4-6）和电磁波烤灯（图4-8），均可透过衣服作用于治疗部位，它们是利用光波的渗</a:t>
            </a:r>
            <a:r>
              <a:rPr lang="en-US" altLang="zh-CN" sz="1140" b="1" dirty="0">
                <a:solidFill>
                  <a:schemeClr val="tx1"/>
                </a:solidFill>
                <a:latin typeface="微软雅黑" panose="020B0503020204020204" charset="-122"/>
                <a:ea typeface="微软雅黑" panose="020B0503020204020204" charset="-122"/>
                <a:sym typeface="微软雅黑" panose="020B0503020204020204" charset="-122"/>
              </a:rPr>
              <a:t> </a:t>
            </a:r>
            <a:r>
              <a:rPr lang="zh-CN" altLang="en-US" sz="1140" b="1" dirty="0">
                <a:solidFill>
                  <a:schemeClr val="tx1"/>
                </a:solidFill>
                <a:latin typeface="微软雅黑" panose="020B0503020204020204" charset="-122"/>
                <a:ea typeface="微软雅黑" panose="020B0503020204020204" charset="-122"/>
                <a:sym typeface="微软雅黑" panose="020B0503020204020204" charset="-122"/>
              </a:rPr>
              <a:t>透和温热效应， 是深部的毛细血管扩张，改善血液流体动力效应，以达到促进组织水肿的吸收、促进创面干燥、结痂、肉芽组织生长和骨折的愈合，以及达到止痛的目的。</a:t>
            </a:r>
            <a:endParaRPr lang="zh-CN" altLang="en-US" sz="1140" b="1" dirty="0">
              <a:solidFill>
                <a:schemeClr val="tx1"/>
              </a:solidFill>
              <a:latin typeface="微软雅黑" panose="020B0503020204020204" charset="-122"/>
              <a:ea typeface="微软雅黑" panose="020B0503020204020204" charset="-122"/>
              <a:sym typeface="微软雅黑" panose="020B0503020204020204" charset="-122"/>
            </a:endParaRPr>
          </a:p>
        </p:txBody>
      </p:sp>
      <p:pic>
        <p:nvPicPr>
          <p:cNvPr id="570" name="图片 1" descr="红外线烤灯"/>
          <p:cNvPicPr>
            <a:picLocks noChangeAspect="1" noChangeArrowheads="1"/>
          </p:cNvPicPr>
          <p:nvPr/>
        </p:nvPicPr>
        <p:blipFill>
          <a:blip r:embed="rId2" cstate="print"/>
          <a:srcRect/>
          <a:stretch>
            <a:fillRect/>
          </a:stretch>
        </p:blipFill>
        <p:spPr>
          <a:xfrm>
            <a:off x="1363028" y="1409383"/>
            <a:ext cx="2041525" cy="2041525"/>
          </a:xfrm>
          <a:prstGeom prst="rect">
            <a:avLst/>
          </a:prstGeom>
          <a:noFill/>
          <a:ln w="9525">
            <a:noFill/>
            <a:miter lim="800000"/>
            <a:headEnd/>
            <a:tailEnd/>
          </a:ln>
        </p:spPr>
      </p:pic>
      <p:sp>
        <p:nvSpPr>
          <p:cNvPr id="100" name="文本框 99"/>
          <p:cNvSpPr txBox="1"/>
          <p:nvPr/>
        </p:nvSpPr>
        <p:spPr>
          <a:xfrm>
            <a:off x="1709420" y="3517265"/>
            <a:ext cx="1489710" cy="252730"/>
          </a:xfrm>
          <a:prstGeom prst="rect">
            <a:avLst/>
          </a:prstGeom>
          <a:noFill/>
          <a:ln w="9525">
            <a:noFill/>
          </a:ln>
        </p:spPr>
        <p:txBody>
          <a:bodyPr wrap="square">
            <a:spAutoFit/>
          </a:bodyPr>
          <a:p>
            <a:pPr indent="0"/>
            <a:r>
              <a:rPr lang="en-US" altLang="zh-CN" sz="1050" b="1">
                <a:cs typeface="宋体" panose="02010600030101010101" pitchFamily="2" charset="-122"/>
              </a:rPr>
              <a:t>     </a:t>
            </a:r>
            <a:r>
              <a:rPr lang="zh-CN" sz="1050" b="1">
                <a:cs typeface="宋体" panose="02010600030101010101" pitchFamily="2" charset="-122"/>
              </a:rPr>
              <a:t>红外线烤灯</a:t>
            </a:r>
            <a:endParaRPr lang="zh-CN" altLang="en-US"/>
          </a:p>
        </p:txBody>
      </p:sp>
      <p:pic>
        <p:nvPicPr>
          <p:cNvPr id="571" name="图片 3" descr="电磁波烤灯"/>
          <p:cNvPicPr>
            <a:picLocks noChangeAspect="1" noChangeArrowheads="1"/>
          </p:cNvPicPr>
          <p:nvPr/>
        </p:nvPicPr>
        <p:blipFill>
          <a:blip r:embed="rId3" cstate="print"/>
          <a:srcRect/>
          <a:stretch>
            <a:fillRect/>
          </a:stretch>
        </p:blipFill>
        <p:spPr>
          <a:xfrm>
            <a:off x="5070475" y="1325880"/>
            <a:ext cx="2371090" cy="2371090"/>
          </a:xfrm>
          <a:prstGeom prst="rect">
            <a:avLst/>
          </a:prstGeom>
          <a:noFill/>
          <a:ln w="9525">
            <a:noFill/>
            <a:miter lim="800000"/>
            <a:headEnd/>
            <a:tailEnd/>
          </a:ln>
        </p:spPr>
      </p:pic>
      <p:sp>
        <p:nvSpPr>
          <p:cNvPr id="4" name="文本框 3"/>
          <p:cNvSpPr txBox="1"/>
          <p:nvPr/>
        </p:nvSpPr>
        <p:spPr>
          <a:xfrm>
            <a:off x="5733415" y="3905250"/>
            <a:ext cx="1045845" cy="252730"/>
          </a:xfrm>
          <a:prstGeom prst="rect">
            <a:avLst/>
          </a:prstGeom>
          <a:noFill/>
          <a:ln w="9525">
            <a:noFill/>
          </a:ln>
        </p:spPr>
        <p:txBody>
          <a:bodyPr wrap="square">
            <a:spAutoFit/>
          </a:bodyPr>
          <a:p>
            <a:pPr marL="0" indent="0" algn="l"/>
            <a:r>
              <a:rPr lang="zh-CN" sz="1050" b="1">
                <a:cs typeface="宋体" panose="02010600030101010101" pitchFamily="2" charset="-122"/>
              </a:rPr>
              <a:t>电磁波烤灯</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60"/>
                                        </p:tgtEl>
                                        <p:attrNameLst>
                                          <p:attrName>style.visibility</p:attrName>
                                        </p:attrNameLst>
                                      </p:cBhvr>
                                      <p:to>
                                        <p:strVal val="visible"/>
                                      </p:to>
                                    </p:set>
                                    <p:animEffect>
                                      <p:cBhvr>
                                        <p:cTn id="1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bldLvl="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34807" y="12662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烤灯的作用和</a:t>
              </a:r>
              <a:r>
                <a:rPr lang="zh-CN" altLang="en-US" sz="1755" b="0">
                  <a:solidFill>
                    <a:srgbClr val="FF7F7F"/>
                  </a:solidFill>
                  <a:latin typeface="微软雅黑" panose="020B0503020204020204" charset="-122"/>
                  <a:ea typeface="微软雅黑" panose="020B0503020204020204" charset="-122"/>
                </a:rPr>
                <a:t>禁忌症</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100" name="文本框 99"/>
          <p:cNvSpPr txBox="1"/>
          <p:nvPr/>
        </p:nvSpPr>
        <p:spPr>
          <a:xfrm>
            <a:off x="620395" y="609600"/>
            <a:ext cx="7268210" cy="1529715"/>
          </a:xfrm>
          <a:prstGeom prst="rect">
            <a:avLst/>
          </a:prstGeom>
          <a:noFill/>
          <a:ln w="9525">
            <a:noFill/>
          </a:ln>
        </p:spPr>
        <p:txBody>
          <a:bodyPr wrap="square">
            <a:spAutoFit/>
          </a:bodyPr>
          <a:p>
            <a:pPr indent="0"/>
            <a:r>
              <a:rPr lang="zh-CN" sz="2000" b="0">
                <a:cs typeface="宋体" panose="02010600030101010101" pitchFamily="2" charset="-122"/>
              </a:rPr>
              <a:t>作</a:t>
            </a:r>
            <a:r>
              <a:rPr lang="en-US" altLang="zh-CN" sz="2000" b="0">
                <a:cs typeface="宋体" panose="02010600030101010101" pitchFamily="2" charset="-122"/>
              </a:rPr>
              <a:t> </a:t>
            </a:r>
            <a:r>
              <a:rPr lang="zh-CN" sz="2000" b="0">
                <a:cs typeface="宋体" panose="02010600030101010101" pitchFamily="2" charset="-122"/>
              </a:rPr>
              <a:t>用：</a:t>
            </a:r>
            <a:endParaRPr lang="zh-CN" sz="1050" b="0">
              <a:cs typeface="宋体" panose="02010600030101010101" pitchFamily="2" charset="-122"/>
            </a:endParaRPr>
          </a:p>
          <a:p>
            <a:pPr indent="0"/>
            <a:endParaRPr lang="zh-CN" sz="1050" b="0">
              <a:cs typeface="宋体" panose="02010600030101010101" pitchFamily="2" charset="-122"/>
            </a:endParaRPr>
          </a:p>
          <a:p>
            <a:pPr indent="0"/>
            <a:r>
              <a:rPr lang="zh-CN" sz="1050" b="0">
                <a:cs typeface="宋体" panose="02010600030101010101" pitchFamily="2" charset="-122"/>
              </a:rPr>
              <a:t>1. 改善局部血运循环，引起血管扩张，血流加速，加强组织的营养代谢。2.能促进炎症和肿胀消退，加快局部分泌物的吸收，促进肿胀炎症的消退。3.镇痛，烤灯治疗降低感觉神经兴奋性，干扰痛阀，都利于疼痛的缓解。4.促进表面干燥，减少渗出物渗出。5、烤灯一般适用于断指（肢）在植术后的治疗、动脉损伤、周围血管循环障碍、亚急性或慢性软组织损伤（24小时后）、关节炎（痛）、浅表性神经炎、神经痛、冻疮、关节功能障碍等。</a:t>
            </a:r>
            <a:endParaRPr lang="zh-CN" altLang="en-US"/>
          </a:p>
        </p:txBody>
      </p:sp>
      <p:sp>
        <p:nvSpPr>
          <p:cNvPr id="3" name="文本框 2"/>
          <p:cNvSpPr txBox="1"/>
          <p:nvPr/>
        </p:nvSpPr>
        <p:spPr>
          <a:xfrm>
            <a:off x="705485" y="2596515"/>
            <a:ext cx="5080000" cy="1529715"/>
          </a:xfrm>
          <a:prstGeom prst="rect">
            <a:avLst/>
          </a:prstGeom>
          <a:noFill/>
          <a:ln w="9525">
            <a:noFill/>
          </a:ln>
        </p:spPr>
        <p:txBody>
          <a:bodyPr wrap="square">
            <a:spAutoFit/>
          </a:bodyPr>
          <a:p>
            <a:pPr marL="0" indent="0" algn="l"/>
            <a:r>
              <a:rPr lang="zh-CN" sz="2000" b="0">
                <a:cs typeface="宋体" panose="02010600030101010101" pitchFamily="2" charset="-122"/>
              </a:rPr>
              <a:t>禁忌症：</a:t>
            </a:r>
            <a:endParaRPr lang="zh-CN" sz="1050" b="0">
              <a:cs typeface="宋体" panose="02010600030101010101" pitchFamily="2" charset="-122"/>
            </a:endParaRPr>
          </a:p>
          <a:p>
            <a:pPr marL="0" indent="0" algn="l"/>
            <a:endParaRPr lang="zh-CN" sz="1050" b="0">
              <a:cs typeface="宋体" panose="02010600030101010101" pitchFamily="2" charset="-122"/>
            </a:endParaRPr>
          </a:p>
          <a:p>
            <a:pPr marL="0" indent="0" algn="l"/>
            <a:r>
              <a:rPr lang="zh-CN" sz="1050" b="0">
                <a:cs typeface="宋体" panose="02010600030101010101" pitchFamily="2" charset="-122"/>
              </a:rPr>
              <a:t>1.有出血倾向者  2.高热的患者。3.活动性结核。4.严重动脉硬化。5.代偿不全的心脏病患者。6.温热感觉障碍的者。</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34807" y="12662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为老年人使用烤灯操作</a:t>
              </a:r>
              <a:r>
                <a:rPr lang="zh-CN" altLang="en-US" sz="1755" b="0">
                  <a:solidFill>
                    <a:srgbClr val="FF7F7F"/>
                  </a:solidFill>
                  <a:latin typeface="微软雅黑" panose="020B0503020204020204" charset="-122"/>
                  <a:ea typeface="微软雅黑" panose="020B0503020204020204" charset="-122"/>
                </a:rPr>
                <a:t>流程</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graphicFrame>
        <p:nvGraphicFramePr>
          <p:cNvPr id="2" name="对象 -2147482603"/>
          <p:cNvGraphicFramePr>
            <a:graphicFrameLocks noChangeAspect="1"/>
          </p:cNvGraphicFramePr>
          <p:nvPr/>
        </p:nvGraphicFramePr>
        <p:xfrm>
          <a:off x="280670" y="488315"/>
          <a:ext cx="8797925" cy="4655185"/>
        </p:xfrm>
        <a:graphic>
          <a:graphicData uri="http://schemas.openxmlformats.org/presentationml/2006/ole">
            <mc:AlternateContent xmlns:mc="http://schemas.openxmlformats.org/markup-compatibility/2006">
              <mc:Choice xmlns:v="urn:schemas-microsoft-com:vml" Requires="v">
                <p:oleObj spid="_x0000_s3076" name="" r:id="rId2" imgW="7120255" imgH="8691880" progId="Word.Document.8">
                  <p:embed/>
                </p:oleObj>
              </mc:Choice>
              <mc:Fallback>
                <p:oleObj name="" r:id="rId2" imgW="7120255" imgH="8691880" progId="Word.Document.8">
                  <p:embed/>
                  <p:pic>
                    <p:nvPicPr>
                      <p:cNvPr id="0" name="图片 3075"/>
                      <p:cNvPicPr/>
                      <p:nvPr/>
                    </p:nvPicPr>
                    <p:blipFill>
                      <a:blip r:embed="rId3"/>
                      <a:stretch>
                        <a:fillRect/>
                      </a:stretch>
                    </p:blipFill>
                    <p:spPr>
                      <a:xfrm>
                        <a:off x="280670" y="488315"/>
                        <a:ext cx="8797925" cy="4655185"/>
                      </a:xfrm>
                      <a:prstGeom prst="rect">
                        <a:avLst/>
                      </a:prstGeom>
                      <a:noFill/>
                      <a:ln w="38100">
                        <a:noFill/>
                        <a:miter/>
                      </a:ln>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2424007" y="2207646"/>
            <a:ext cx="4153535" cy="460375"/>
          </a:xfrm>
          <a:prstGeom prst="rect">
            <a:avLst/>
          </a:prstGeom>
          <a:noFill/>
        </p:spPr>
        <p:txBody>
          <a:bodyPr wrap="none" rtlCol="0">
            <a:spAutoFit/>
          </a:bodyPr>
          <a:lstStyle/>
          <a:p>
            <a:pPr algn="l"/>
            <a:r>
              <a:rPr lang="zh-CN" altLang="en-US" sz="2400" b="1">
                <a:solidFill>
                  <a:srgbClr val="FF7F7F"/>
                </a:solidFill>
                <a:latin typeface="微软雅黑" panose="020B0503020204020204" charset="-122"/>
                <a:ea typeface="微软雅黑" panose="020B0503020204020204" charset="-122"/>
              </a:rPr>
              <a:t>子任务三：老年人热湿敷</a:t>
            </a:r>
            <a:r>
              <a:rPr lang="zh-CN" altLang="en-US" sz="2400" b="1">
                <a:solidFill>
                  <a:srgbClr val="FF7F7F"/>
                </a:solidFill>
                <a:latin typeface="微软雅黑" panose="020B0503020204020204" charset="-122"/>
                <a:ea typeface="微软雅黑" panose="020B0503020204020204" charset="-122"/>
              </a:rPr>
              <a:t>使用</a:t>
            </a:r>
            <a:endParaRPr lang="zh-CN" altLang="en-US" sz="2400" b="1">
              <a:solidFill>
                <a:srgbClr val="FF7F7F"/>
              </a:solidFill>
              <a:latin typeface="微软雅黑" panose="020B0503020204020204" charset="-122"/>
              <a:ea typeface="微软雅黑" panose="020B0503020204020204" charset="-122"/>
            </a:endParaRPr>
          </a:p>
        </p:txBody>
      </p:sp>
      <p:grpSp>
        <p:nvGrpSpPr>
          <p:cNvPr id="4" name="组合 3"/>
          <p:cNvGrpSpPr/>
          <p:nvPr/>
        </p:nvGrpSpPr>
        <p:grpSpPr>
          <a:xfrm>
            <a:off x="3903281" y="1244963"/>
            <a:ext cx="1337863" cy="816800"/>
            <a:chOff x="7304087" y="2314113"/>
            <a:chExt cx="1001487" cy="611434"/>
          </a:xfrm>
        </p:grpSpPr>
        <p:sp>
          <p:nvSpPr>
            <p:cNvPr id="5" name="对角圆角矩形 4"/>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1">
                <a:latin typeface="微软雅黑" panose="020B0503020204020204" charset="-122"/>
                <a:ea typeface="微软雅黑" panose="020B0503020204020204" charset="-122"/>
              </a:endParaRPr>
            </a:p>
          </p:txBody>
        </p:sp>
        <p:pic>
          <p:nvPicPr>
            <p:cNvPr id="6" name="图片 5"/>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pic>
        <p:nvPicPr>
          <p:cNvPr id="8" name="图片 7" descr="852"/>
          <p:cNvPicPr>
            <a:picLocks noChangeAspect="1"/>
          </p:cNvPicPr>
          <p:nvPr/>
        </p:nvPicPr>
        <p:blipFill>
          <a:blip r:embed="rId2"/>
          <a:stretch>
            <a:fillRect/>
          </a:stretch>
        </p:blipFill>
        <p:spPr>
          <a:xfrm>
            <a:off x="2574925" y="810260"/>
            <a:ext cx="981075" cy="88963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5300" fill="hold"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45300" fill="hold" grpId="0" nodeType="withEffect">
                                  <p:stCondLst>
                                    <p:cond delay="7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1+#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7" presetClass="entr" presetSubtype="1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34807" y="12662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热湿敷的禁忌症</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821690" y="720090"/>
            <a:ext cx="6996430" cy="3476625"/>
          </a:xfrm>
          <a:prstGeom prst="rect">
            <a:avLst/>
          </a:prstGeom>
          <a:noFill/>
          <a:ln w="9525">
            <a:noFill/>
          </a:ln>
        </p:spPr>
        <p:txBody>
          <a:bodyPr wrap="square">
            <a:spAutoFit/>
          </a:bodyPr>
          <a:p>
            <a:pPr marL="0" indent="0" algn="l"/>
            <a:r>
              <a:rPr lang="en-US" sz="2000" b="0">
                <a:latin typeface="宋体" panose="02010600030101010101" pitchFamily="2" charset="-122"/>
              </a:rPr>
              <a:t>1.</a:t>
            </a:r>
            <a:r>
              <a:rPr lang="zh-CN" sz="2000" b="0">
                <a:cs typeface="宋体" panose="02010600030101010101" pitchFamily="2" charset="-122"/>
              </a:rPr>
              <a:t>皮肤感觉不敏感或异常的人群：如老人、小孩、糖尿病伴有神经病变及中风患者，不宜盲目热敷。如果需要热敷，一定要遵照医嘱，而且要注意控制温度，否则很容易烫伤。</a:t>
            </a:r>
            <a:endParaRPr lang="zh-CN" sz="2000" b="0">
              <a:cs typeface="宋体" panose="02010600030101010101" pitchFamily="2" charset="-122"/>
            </a:endParaRPr>
          </a:p>
          <a:p>
            <a:pPr marL="0" indent="0" algn="l"/>
            <a:r>
              <a:rPr lang="en-US" sz="2000" b="0">
                <a:latin typeface="宋体" panose="02010600030101010101" pitchFamily="2" charset="-122"/>
              </a:rPr>
              <a:t>2.</a:t>
            </a:r>
            <a:r>
              <a:rPr lang="zh-CN" sz="2000" b="0">
                <a:cs typeface="宋体" panose="02010600030101010101" pitchFamily="2" charset="-122"/>
              </a:rPr>
              <a:t>皮肤有溃烂或皮肤病者：要避免在皮损表面进行热敷，以防感染或刺激皮肤病，加重症状。</a:t>
            </a:r>
            <a:endParaRPr lang="zh-CN" sz="2000" b="0">
              <a:cs typeface="宋体" panose="02010600030101010101" pitchFamily="2" charset="-122"/>
            </a:endParaRPr>
          </a:p>
          <a:p>
            <a:pPr marL="0" indent="0" algn="l"/>
            <a:r>
              <a:rPr lang="zh-CN" sz="2000" b="0">
                <a:cs typeface="宋体" panose="02010600030101010101" pitchFamily="2" charset="-122"/>
              </a:rPr>
              <a:t>3.扭伤、拉伤等急性软组织损伤初期患者，皮下有淤血，24-</a:t>
            </a:r>
            <a:r>
              <a:rPr lang="en-US" altLang="zh-CN" sz="2000" b="0">
                <a:cs typeface="宋体" panose="02010600030101010101" pitchFamily="2" charset="-122"/>
              </a:rPr>
              <a:t>  </a:t>
            </a:r>
            <a:r>
              <a:rPr lang="zh-CN" sz="2000" b="0">
                <a:cs typeface="宋体" panose="02010600030101010101" pitchFamily="2" charset="-122"/>
              </a:rPr>
              <a:t>48小时内不适合热敷，否则会加重局部肿胀。</a:t>
            </a:r>
            <a:endParaRPr lang="zh-CN" sz="2000" b="0">
              <a:cs typeface="宋体" panose="02010600030101010101" pitchFamily="2" charset="-122"/>
            </a:endParaRPr>
          </a:p>
          <a:p>
            <a:pPr marL="0" indent="0" algn="l"/>
            <a:r>
              <a:rPr lang="zh-CN" sz="2000" b="0">
                <a:cs typeface="宋体" panose="02010600030101010101" pitchFamily="2" charset="-122"/>
              </a:rPr>
              <a:t>4.如有心胀病和高血压，应慎用，在医务人员指导在进行。</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34807" y="12662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湿热敷操作</a:t>
              </a:r>
              <a:r>
                <a:rPr lang="zh-CN" altLang="en-US" sz="1755" b="0">
                  <a:solidFill>
                    <a:srgbClr val="FF7F7F"/>
                  </a:solidFill>
                  <a:latin typeface="微软雅黑" panose="020B0503020204020204" charset="-122"/>
                  <a:ea typeface="微软雅黑" panose="020B0503020204020204" charset="-122"/>
                </a:rPr>
                <a:t>流程</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graphicFrame>
        <p:nvGraphicFramePr>
          <p:cNvPr id="2" name="对象 -2147482602"/>
          <p:cNvGraphicFramePr>
            <a:graphicFrameLocks noChangeAspect="1"/>
          </p:cNvGraphicFramePr>
          <p:nvPr/>
        </p:nvGraphicFramePr>
        <p:xfrm>
          <a:off x="280670" y="203835"/>
          <a:ext cx="8789035" cy="4939665"/>
        </p:xfrm>
        <a:graphic>
          <a:graphicData uri="http://schemas.openxmlformats.org/presentationml/2006/ole">
            <mc:AlternateContent xmlns:mc="http://schemas.openxmlformats.org/markup-compatibility/2006">
              <mc:Choice xmlns:v="urn:schemas-microsoft-com:vml" Requires="v">
                <p:oleObj spid="_x0000_s3" name="" r:id="rId2" imgW="7035165" imgH="9241155" progId="Word.Document.8">
                  <p:embed/>
                </p:oleObj>
              </mc:Choice>
              <mc:Fallback>
                <p:oleObj name="" r:id="rId2" imgW="7035165" imgH="9241155" progId="Word.Document.8">
                  <p:embed/>
                  <p:pic>
                    <p:nvPicPr>
                      <p:cNvPr id="0" name="图片 2"/>
                      <p:cNvPicPr/>
                      <p:nvPr/>
                    </p:nvPicPr>
                    <p:blipFill>
                      <a:blip r:embed="rId3"/>
                      <a:stretch>
                        <a:fillRect/>
                      </a:stretch>
                    </p:blipFill>
                    <p:spPr>
                      <a:xfrm>
                        <a:off x="280670" y="203835"/>
                        <a:ext cx="8789035" cy="4939665"/>
                      </a:xfrm>
                      <a:prstGeom prst="rect">
                        <a:avLst/>
                      </a:prstGeom>
                      <a:noFill/>
                      <a:ln w="38100">
                        <a:noFill/>
                        <a:miter/>
                      </a:ln>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2424007" y="2207646"/>
            <a:ext cx="4764405" cy="460375"/>
          </a:xfrm>
          <a:prstGeom prst="rect">
            <a:avLst/>
          </a:prstGeom>
          <a:noFill/>
        </p:spPr>
        <p:txBody>
          <a:bodyPr wrap="none" rtlCol="0">
            <a:spAutoFit/>
          </a:bodyPr>
          <a:lstStyle/>
          <a:p>
            <a:pPr algn="l"/>
            <a:r>
              <a:rPr lang="zh-CN" altLang="en-US" sz="2400" b="1">
                <a:solidFill>
                  <a:srgbClr val="FF7F7F"/>
                </a:solidFill>
                <a:latin typeface="微软雅黑" panose="020B0503020204020204" charset="-122"/>
                <a:ea typeface="微软雅黑" panose="020B0503020204020204" charset="-122"/>
              </a:rPr>
              <a:t>子任务四：为老年人进行热水</a:t>
            </a:r>
            <a:r>
              <a:rPr lang="zh-CN" altLang="en-US" sz="2400" b="1">
                <a:solidFill>
                  <a:srgbClr val="FF7F7F"/>
                </a:solidFill>
                <a:latin typeface="微软雅黑" panose="020B0503020204020204" charset="-122"/>
                <a:ea typeface="微软雅黑" panose="020B0503020204020204" charset="-122"/>
              </a:rPr>
              <a:t>坐浴</a:t>
            </a:r>
            <a:endParaRPr lang="zh-CN" altLang="en-US" sz="2400" b="1">
              <a:solidFill>
                <a:srgbClr val="FF7F7F"/>
              </a:solidFill>
              <a:latin typeface="微软雅黑" panose="020B0503020204020204" charset="-122"/>
              <a:ea typeface="微软雅黑" panose="020B0503020204020204" charset="-122"/>
            </a:endParaRPr>
          </a:p>
        </p:txBody>
      </p:sp>
      <p:grpSp>
        <p:nvGrpSpPr>
          <p:cNvPr id="4" name="组合 3"/>
          <p:cNvGrpSpPr/>
          <p:nvPr/>
        </p:nvGrpSpPr>
        <p:grpSpPr>
          <a:xfrm>
            <a:off x="3903281" y="1244963"/>
            <a:ext cx="1337863" cy="816800"/>
            <a:chOff x="7304087" y="2314113"/>
            <a:chExt cx="1001487" cy="611434"/>
          </a:xfrm>
        </p:grpSpPr>
        <p:sp>
          <p:nvSpPr>
            <p:cNvPr id="5" name="对角圆角矩形 4"/>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1">
                <a:latin typeface="微软雅黑" panose="020B0503020204020204" charset="-122"/>
                <a:ea typeface="微软雅黑" panose="020B0503020204020204" charset="-122"/>
              </a:endParaRPr>
            </a:p>
          </p:txBody>
        </p:sp>
        <p:pic>
          <p:nvPicPr>
            <p:cNvPr id="6" name="图片 5"/>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pic>
        <p:nvPicPr>
          <p:cNvPr id="8" name="图片 7" descr="852"/>
          <p:cNvPicPr>
            <a:picLocks noChangeAspect="1"/>
          </p:cNvPicPr>
          <p:nvPr/>
        </p:nvPicPr>
        <p:blipFill>
          <a:blip r:embed="rId2"/>
          <a:stretch>
            <a:fillRect/>
          </a:stretch>
        </p:blipFill>
        <p:spPr>
          <a:xfrm>
            <a:off x="2574925" y="810260"/>
            <a:ext cx="981075" cy="88963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5300" fill="hold"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45300" fill="hold" grpId="0" nodeType="withEffect">
                                  <p:stCondLst>
                                    <p:cond delay="7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1+#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7" presetClass="entr" presetSubtype="1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34807" y="12662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热水</a:t>
              </a:r>
              <a:r>
                <a:rPr lang="zh-CN" altLang="en-US" sz="1755" b="0">
                  <a:solidFill>
                    <a:srgbClr val="FF7F7F"/>
                  </a:solidFill>
                  <a:latin typeface="微软雅黑" panose="020B0503020204020204" charset="-122"/>
                  <a:ea typeface="微软雅黑" panose="020B0503020204020204" charset="-122"/>
                </a:rPr>
                <a:t>坐浴的作用和</a:t>
              </a:r>
              <a:r>
                <a:rPr lang="zh-CN" altLang="en-US" sz="1755" b="0">
                  <a:solidFill>
                    <a:srgbClr val="FF7F7F"/>
                  </a:solidFill>
                  <a:latin typeface="微软雅黑" panose="020B0503020204020204" charset="-122"/>
                  <a:ea typeface="微软雅黑" panose="020B0503020204020204" charset="-122"/>
                </a:rPr>
                <a:t>禁忌症</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100" name="文本框 99"/>
          <p:cNvSpPr txBox="1"/>
          <p:nvPr/>
        </p:nvSpPr>
        <p:spPr>
          <a:xfrm>
            <a:off x="620395" y="609600"/>
            <a:ext cx="7268210" cy="1045210"/>
          </a:xfrm>
          <a:prstGeom prst="rect">
            <a:avLst/>
          </a:prstGeom>
          <a:noFill/>
          <a:ln w="9525">
            <a:noFill/>
          </a:ln>
        </p:spPr>
        <p:txBody>
          <a:bodyPr wrap="square">
            <a:spAutoFit/>
          </a:bodyPr>
          <a:p>
            <a:pPr indent="0"/>
            <a:r>
              <a:rPr lang="zh-CN" sz="2000" b="0">
                <a:cs typeface="宋体" panose="02010600030101010101" pitchFamily="2" charset="-122"/>
              </a:rPr>
              <a:t>作</a:t>
            </a:r>
            <a:r>
              <a:rPr lang="en-US" altLang="zh-CN" sz="2000" b="0">
                <a:cs typeface="宋体" panose="02010600030101010101" pitchFamily="2" charset="-122"/>
              </a:rPr>
              <a:t> </a:t>
            </a:r>
            <a:r>
              <a:rPr lang="zh-CN" sz="2000" b="0">
                <a:cs typeface="宋体" panose="02010600030101010101" pitchFamily="2" charset="-122"/>
              </a:rPr>
              <a:t>用：</a:t>
            </a:r>
            <a:endParaRPr lang="zh-CN" sz="1050" b="0">
              <a:cs typeface="宋体" panose="02010600030101010101" pitchFamily="2" charset="-122"/>
            </a:endParaRPr>
          </a:p>
          <a:p>
            <a:pPr indent="0"/>
            <a:endParaRPr lang="zh-CN" sz="1050" b="0">
              <a:cs typeface="宋体" panose="02010600030101010101" pitchFamily="2" charset="-122"/>
            </a:endParaRPr>
          </a:p>
          <a:p>
            <a:pPr indent="0"/>
            <a:r>
              <a:rPr lang="zh-CN" sz="1050" b="0">
                <a:cs typeface="宋体" panose="02010600030101010101" pitchFamily="2" charset="-122"/>
              </a:rPr>
              <a:t>1.具有消炎、消肿、止痛的作用，一般用于阴部、肛门疾病，还有手术后治疗</a:t>
            </a:r>
            <a:endParaRPr lang="zh-CN" sz="1050" b="0">
              <a:cs typeface="宋体" panose="02010600030101010101" pitchFamily="2" charset="-122"/>
            </a:endParaRPr>
          </a:p>
          <a:p>
            <a:pPr indent="0"/>
            <a:r>
              <a:rPr lang="zh-CN" sz="1050" b="0">
                <a:cs typeface="宋体" panose="02010600030101010101" pitchFamily="2" charset="-122"/>
              </a:rPr>
              <a:t>2.促进炎症吸收，改善血液循环</a:t>
            </a:r>
            <a:endParaRPr lang="zh-CN" sz="1050" b="0">
              <a:cs typeface="宋体" panose="02010600030101010101" pitchFamily="2" charset="-122"/>
            </a:endParaRPr>
          </a:p>
          <a:p>
            <a:pPr indent="0"/>
            <a:r>
              <a:rPr lang="zh-CN" sz="1050" b="0">
                <a:cs typeface="宋体" panose="02010600030101010101" pitchFamily="2" charset="-122"/>
              </a:rPr>
              <a:t>3.清洁肛周皮肤，放松肛门括约肌</a:t>
            </a:r>
            <a:endParaRPr lang="zh-CN" sz="1050" b="0">
              <a:cs typeface="宋体" panose="02010600030101010101" pitchFamily="2" charset="-122"/>
            </a:endParaRPr>
          </a:p>
        </p:txBody>
      </p:sp>
      <p:sp>
        <p:nvSpPr>
          <p:cNvPr id="3" name="文本框 2"/>
          <p:cNvSpPr txBox="1"/>
          <p:nvPr/>
        </p:nvSpPr>
        <p:spPr>
          <a:xfrm>
            <a:off x="705485" y="2596515"/>
            <a:ext cx="5080000" cy="883920"/>
          </a:xfrm>
          <a:prstGeom prst="rect">
            <a:avLst/>
          </a:prstGeom>
          <a:noFill/>
          <a:ln w="9525">
            <a:noFill/>
          </a:ln>
        </p:spPr>
        <p:txBody>
          <a:bodyPr wrap="square">
            <a:spAutoFit/>
          </a:bodyPr>
          <a:p>
            <a:pPr marL="0" indent="0" algn="l"/>
            <a:r>
              <a:rPr lang="zh-CN" sz="2000" b="0">
                <a:cs typeface="宋体" panose="02010600030101010101" pitchFamily="2" charset="-122"/>
              </a:rPr>
              <a:t>禁忌症：</a:t>
            </a:r>
            <a:endParaRPr lang="zh-CN" sz="1050" b="0">
              <a:cs typeface="宋体" panose="02010600030101010101" pitchFamily="2" charset="-122"/>
            </a:endParaRPr>
          </a:p>
          <a:p>
            <a:pPr marL="0" indent="0" algn="l"/>
            <a:endParaRPr lang="zh-CN" sz="1050" b="0">
              <a:cs typeface="宋体" panose="02010600030101010101" pitchFamily="2" charset="-122"/>
            </a:endParaRPr>
          </a:p>
          <a:p>
            <a:pPr marL="0" indent="0" algn="l"/>
            <a:r>
              <a:rPr lang="zh-CN" sz="1050" b="0">
                <a:cs typeface="宋体" panose="02010600030101010101" pitchFamily="2" charset="-122"/>
              </a:rPr>
              <a:t>女病人在月经期、妊娠末期、产后两周内及阴道出血、盆腔器官有急性炎症时，不宜坐浴，以免引起感染。</a:t>
            </a:r>
            <a:endParaRPr lang="zh-CN" sz="1050" b="0">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思维导图</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pic>
        <p:nvPicPr>
          <p:cNvPr id="378" name="图片 5" descr="图片1"/>
          <p:cNvPicPr>
            <a:picLocks noChangeAspect="1" noChangeArrowheads="1"/>
          </p:cNvPicPr>
          <p:nvPr/>
        </p:nvPicPr>
        <p:blipFill>
          <a:blip r:embed="rId2" cstate="print"/>
          <a:srcRect/>
          <a:stretch>
            <a:fillRect/>
          </a:stretch>
        </p:blipFill>
        <p:spPr>
          <a:xfrm>
            <a:off x="523875" y="521970"/>
            <a:ext cx="8060055" cy="4276090"/>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34807" y="12662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热水</a:t>
              </a:r>
              <a:r>
                <a:rPr lang="zh-CN" altLang="en-US" sz="1755" b="0">
                  <a:solidFill>
                    <a:srgbClr val="FF7F7F"/>
                  </a:solidFill>
                  <a:latin typeface="微软雅黑" panose="020B0503020204020204" charset="-122"/>
                  <a:ea typeface="微软雅黑" panose="020B0503020204020204" charset="-122"/>
                </a:rPr>
                <a:t>坐浴操作</a:t>
              </a:r>
              <a:r>
                <a:rPr lang="zh-CN" altLang="en-US" sz="1755" b="0">
                  <a:solidFill>
                    <a:srgbClr val="FF7F7F"/>
                  </a:solidFill>
                  <a:latin typeface="微软雅黑" panose="020B0503020204020204" charset="-122"/>
                  <a:ea typeface="微软雅黑" panose="020B0503020204020204" charset="-122"/>
                </a:rPr>
                <a:t>流程</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graphicFrame>
        <p:nvGraphicFramePr>
          <p:cNvPr id="2" name="对象 -2147482601"/>
          <p:cNvGraphicFramePr>
            <a:graphicFrameLocks noChangeAspect="1"/>
          </p:cNvGraphicFramePr>
          <p:nvPr/>
        </p:nvGraphicFramePr>
        <p:xfrm>
          <a:off x="601345" y="205105"/>
          <a:ext cx="8337550" cy="4939665"/>
        </p:xfrm>
        <a:graphic>
          <a:graphicData uri="http://schemas.openxmlformats.org/presentationml/2006/ole">
            <mc:AlternateContent xmlns:mc="http://schemas.openxmlformats.org/markup-compatibility/2006">
              <mc:Choice xmlns:v="urn:schemas-microsoft-com:vml" Requires="v">
                <p:oleObj spid="_x0000_s3076" name="" r:id="rId2" imgW="6956425" imgH="9117965" progId="Word.Document.8">
                  <p:embed/>
                </p:oleObj>
              </mc:Choice>
              <mc:Fallback>
                <p:oleObj name="" r:id="rId2" imgW="6956425" imgH="9117965" progId="Word.Document.8">
                  <p:embed/>
                  <p:pic>
                    <p:nvPicPr>
                      <p:cNvPr id="0" name="图片 3075"/>
                      <p:cNvPicPr/>
                      <p:nvPr/>
                    </p:nvPicPr>
                    <p:blipFill>
                      <a:blip r:embed="rId3"/>
                      <a:stretch>
                        <a:fillRect/>
                      </a:stretch>
                    </p:blipFill>
                    <p:spPr>
                      <a:xfrm>
                        <a:off x="601345" y="205105"/>
                        <a:ext cx="8337550" cy="4939665"/>
                      </a:xfrm>
                      <a:prstGeom prst="rect">
                        <a:avLst/>
                      </a:prstGeom>
                      <a:noFill/>
                      <a:ln w="38100">
                        <a:noFill/>
                        <a:miter/>
                      </a:ln>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4840" y="456565"/>
            <a:ext cx="7683500" cy="3891280"/>
          </a:xfrm>
          <a:prstGeom prst="rect">
            <a:avLst/>
          </a:prstGeom>
          <a:noFill/>
          <a:ln w="38100">
            <a:solidFill>
              <a:srgbClr val="FF7F7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p:nvPr/>
        </p:nvSpPr>
        <p:spPr>
          <a:xfrm>
            <a:off x="1402080" y="1464310"/>
            <a:ext cx="6760210" cy="852805"/>
          </a:xfrm>
          <a:prstGeom prst="rect">
            <a:avLst/>
          </a:prstGeom>
          <a:noFill/>
        </p:spPr>
        <p:txBody>
          <a:bodyPr wrap="square" rtlCol="0">
            <a:spAutoFit/>
          </a:bodyPr>
          <a:lstStyle/>
          <a:p>
            <a:r>
              <a:rPr lang="en-US" altLang="zh-CN" sz="4950" dirty="0">
                <a:solidFill>
                  <a:srgbClr val="FF7F7F"/>
                </a:solidFill>
                <a:effectLst>
                  <a:outerShdw blurRad="38100" dist="38100" dir="2700000" algn="tl">
                    <a:srgbClr val="000000">
                      <a:alpha val="43137"/>
                    </a:srgbClr>
                  </a:outerShdw>
                </a:effectLst>
                <a:latin typeface="方正大标宋简体" panose="02010601030101010101" charset="-122"/>
                <a:ea typeface="方正大标宋简体" panose="02010601030101010101" charset="-122"/>
              </a:rPr>
              <a:t>        </a:t>
            </a:r>
            <a:r>
              <a:rPr lang="zh-CN" altLang="en-US" sz="4950" dirty="0">
                <a:solidFill>
                  <a:srgbClr val="FF7F7F"/>
                </a:solidFill>
                <a:effectLst>
                  <a:outerShdw blurRad="38100" dist="38100" dir="2700000" algn="tl">
                    <a:srgbClr val="000000">
                      <a:alpha val="43137"/>
                    </a:srgbClr>
                  </a:outerShdw>
                </a:effectLst>
                <a:latin typeface="方正大标宋简体" panose="02010601030101010101" charset="-122"/>
                <a:ea typeface="方正大标宋简体" panose="02010601030101010101" charset="-122"/>
              </a:rPr>
              <a:t>谢</a:t>
            </a:r>
            <a:r>
              <a:rPr lang="en-US" altLang="zh-CN" sz="4950" dirty="0">
                <a:solidFill>
                  <a:srgbClr val="FF7F7F"/>
                </a:solidFill>
                <a:effectLst>
                  <a:outerShdw blurRad="38100" dist="38100" dir="2700000" algn="tl">
                    <a:srgbClr val="000000">
                      <a:alpha val="43137"/>
                    </a:srgbClr>
                  </a:outerShdw>
                </a:effectLst>
                <a:latin typeface="方正大标宋简体" panose="02010601030101010101" charset="-122"/>
                <a:ea typeface="方正大标宋简体" panose="02010601030101010101" charset="-122"/>
              </a:rPr>
              <a:t> </a:t>
            </a:r>
            <a:r>
              <a:rPr lang="zh-CN" altLang="en-US" sz="4950" dirty="0">
                <a:solidFill>
                  <a:srgbClr val="FF7F7F"/>
                </a:solidFill>
                <a:effectLst>
                  <a:outerShdw blurRad="38100" dist="38100" dir="2700000" algn="tl">
                    <a:srgbClr val="000000">
                      <a:alpha val="43137"/>
                    </a:srgbClr>
                  </a:outerShdw>
                </a:effectLst>
                <a:latin typeface="方正大标宋简体" panose="02010601030101010101" charset="-122"/>
                <a:ea typeface="方正大标宋简体" panose="02010601030101010101" charset="-122"/>
              </a:rPr>
              <a:t>谢</a:t>
            </a:r>
            <a:r>
              <a:rPr lang="en-US" altLang="zh-CN" sz="4950" dirty="0">
                <a:solidFill>
                  <a:srgbClr val="FF7F7F"/>
                </a:solidFill>
                <a:effectLst>
                  <a:outerShdw blurRad="38100" dist="38100" dir="2700000" algn="tl">
                    <a:srgbClr val="000000">
                      <a:alpha val="43137"/>
                    </a:srgbClr>
                  </a:outerShdw>
                </a:effectLst>
                <a:latin typeface="方正大标宋简体" panose="02010601030101010101" charset="-122"/>
                <a:ea typeface="方正大标宋简体" panose="02010601030101010101" charset="-122"/>
              </a:rPr>
              <a:t> </a:t>
            </a:r>
            <a:r>
              <a:rPr lang="zh-CN" altLang="en-US" sz="4950" dirty="0">
                <a:solidFill>
                  <a:srgbClr val="FF7F7F"/>
                </a:solidFill>
                <a:effectLst>
                  <a:outerShdw blurRad="38100" dist="38100" dir="2700000" algn="tl">
                    <a:srgbClr val="000000">
                      <a:alpha val="43137"/>
                    </a:srgbClr>
                  </a:outerShdw>
                </a:effectLst>
                <a:latin typeface="方正大标宋简体" panose="02010601030101010101" charset="-122"/>
                <a:ea typeface="方正大标宋简体" panose="02010601030101010101" charset="-122"/>
              </a:rPr>
              <a:t>观</a:t>
            </a:r>
            <a:r>
              <a:rPr lang="en-US" altLang="zh-CN" sz="4950" dirty="0">
                <a:solidFill>
                  <a:srgbClr val="FF7F7F"/>
                </a:solidFill>
                <a:effectLst>
                  <a:outerShdw blurRad="38100" dist="38100" dir="2700000" algn="tl">
                    <a:srgbClr val="000000">
                      <a:alpha val="43137"/>
                    </a:srgbClr>
                  </a:outerShdw>
                </a:effectLst>
                <a:latin typeface="方正大标宋简体" panose="02010601030101010101" charset="-122"/>
                <a:ea typeface="方正大标宋简体" panose="02010601030101010101" charset="-122"/>
              </a:rPr>
              <a:t> </a:t>
            </a:r>
            <a:r>
              <a:rPr lang="zh-CN" altLang="en-US" sz="4950" dirty="0">
                <a:solidFill>
                  <a:srgbClr val="FF7F7F"/>
                </a:solidFill>
                <a:effectLst>
                  <a:outerShdw blurRad="38100" dist="38100" dir="2700000" algn="tl">
                    <a:srgbClr val="000000">
                      <a:alpha val="43137"/>
                    </a:srgbClr>
                  </a:outerShdw>
                </a:effectLst>
                <a:latin typeface="方正大标宋简体" panose="02010601030101010101" charset="-122"/>
                <a:ea typeface="方正大标宋简体" panose="02010601030101010101" charset="-122"/>
              </a:rPr>
              <a:t>看！</a:t>
            </a:r>
            <a:endParaRPr lang="zh-CN" altLang="en-US" sz="4950" dirty="0">
              <a:solidFill>
                <a:srgbClr val="FF7F7F"/>
              </a:solidFill>
              <a:effectLst>
                <a:outerShdw blurRad="38100" dist="38100" dir="2700000" algn="tl">
                  <a:srgbClr val="000000">
                    <a:alpha val="43137"/>
                  </a:srgbClr>
                </a:outerShdw>
              </a:effectLst>
              <a:latin typeface="方正大标宋简体" panose="02010601030101010101" charset="-122"/>
              <a:ea typeface="方正大标宋简体" panose="02010601030101010101" charset="-122"/>
            </a:endParaRPr>
          </a:p>
        </p:txBody>
      </p:sp>
      <p:sp>
        <p:nvSpPr>
          <p:cNvPr id="4" name="文本框 3"/>
          <p:cNvSpPr txBox="1"/>
          <p:nvPr/>
        </p:nvSpPr>
        <p:spPr>
          <a:xfrm>
            <a:off x="2339566" y="2317306"/>
            <a:ext cx="4744312" cy="575945"/>
          </a:xfrm>
          <a:prstGeom prst="rect">
            <a:avLst/>
          </a:prstGeom>
          <a:noFill/>
        </p:spPr>
        <p:txBody>
          <a:bodyPr wrap="square" rtlCol="0">
            <a:spAutoFit/>
          </a:bodyPr>
          <a:lstStyle/>
          <a:p>
            <a:pPr algn="ctr"/>
            <a:r>
              <a:rPr lang="en-US" altLang="zh-CN" sz="1050" dirty="0">
                <a:solidFill>
                  <a:schemeClr val="tx1">
                    <a:lumMod val="65000"/>
                    <a:lumOff val="35000"/>
                  </a:schemeClr>
                </a:solidFill>
              </a:rPr>
              <a:t>Here to add a detailed text description, recommendations related to the title and in line with the overall language style, language description as simple and vivid, add a detailed text description here, the recommendations</a:t>
            </a:r>
            <a:endParaRPr lang="zh-CN" altLang="en-US" sz="1050" dirty="0">
              <a:solidFill>
                <a:schemeClr val="tx1">
                  <a:lumMod val="65000"/>
                  <a:lumOff val="35000"/>
                </a:schemeClr>
              </a:solidFill>
            </a:endParaRPr>
          </a:p>
        </p:txBody>
      </p:sp>
      <p:grpSp>
        <p:nvGrpSpPr>
          <p:cNvPr id="39" name="组合 38"/>
          <p:cNvGrpSpPr>
            <a:grpSpLocks noChangeAspect="1"/>
          </p:cNvGrpSpPr>
          <p:nvPr/>
        </p:nvGrpSpPr>
        <p:grpSpPr>
          <a:xfrm>
            <a:off x="6792461" y="4527812"/>
            <a:ext cx="396000" cy="396000"/>
            <a:chOff x="386297" y="354936"/>
            <a:chExt cx="1186377" cy="1186377"/>
          </a:xfrm>
          <a:solidFill>
            <a:schemeClr val="accent2"/>
          </a:solidFill>
        </p:grpSpPr>
        <p:sp>
          <p:nvSpPr>
            <p:cNvPr id="40" name="Freeform 494"/>
            <p:cNvSpPr/>
            <p:nvPr/>
          </p:nvSpPr>
          <p:spPr bwMode="auto">
            <a:xfrm>
              <a:off x="386297" y="354936"/>
              <a:ext cx="1186377" cy="1186377"/>
            </a:xfrm>
            <a:custGeom>
              <a:avLst/>
              <a:gdLst>
                <a:gd name="T0" fmla="*/ 554 w 713"/>
                <a:gd name="T1" fmla="*/ 60 h 713"/>
                <a:gd name="T2" fmla="*/ 356 w 713"/>
                <a:gd name="T3" fmla="*/ 0 h 713"/>
                <a:gd name="T4" fmla="*/ 46 w 713"/>
                <a:gd name="T5" fmla="*/ 181 h 713"/>
                <a:gd name="T6" fmla="*/ 0 w 713"/>
                <a:gd name="T7" fmla="*/ 357 h 713"/>
                <a:gd name="T8" fmla="*/ 44 w 713"/>
                <a:gd name="T9" fmla="*/ 528 h 713"/>
                <a:gd name="T10" fmla="*/ 356 w 713"/>
                <a:gd name="T11" fmla="*/ 713 h 713"/>
                <a:gd name="T12" fmla="*/ 631 w 713"/>
                <a:gd name="T13" fmla="*/ 584 h 713"/>
                <a:gd name="T14" fmla="*/ 713 w 713"/>
                <a:gd name="T15" fmla="*/ 357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7"/>
                  </a:cubicBezTo>
                  <a:cubicBezTo>
                    <a:pt x="0" y="419"/>
                    <a:pt x="16" y="477"/>
                    <a:pt x="44" y="528"/>
                  </a:cubicBezTo>
                  <a:cubicBezTo>
                    <a:pt x="104" y="639"/>
                    <a:pt x="222" y="713"/>
                    <a:pt x="356" y="713"/>
                  </a:cubicBezTo>
                  <a:cubicBezTo>
                    <a:pt x="467" y="713"/>
                    <a:pt x="565" y="663"/>
                    <a:pt x="631" y="584"/>
                  </a:cubicBezTo>
                  <a:cubicBezTo>
                    <a:pt x="682" y="523"/>
                    <a:pt x="713" y="443"/>
                    <a:pt x="713" y="357"/>
                  </a:cubicBezTo>
                  <a:cubicBezTo>
                    <a:pt x="713" y="233"/>
                    <a:pt x="650" y="124"/>
                    <a:pt x="554"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41" name="Freeform 495"/>
            <p:cNvSpPr>
              <a:spLocks noEditPoints="1"/>
            </p:cNvSpPr>
            <p:nvPr/>
          </p:nvSpPr>
          <p:spPr bwMode="auto">
            <a:xfrm>
              <a:off x="699114" y="632811"/>
              <a:ext cx="559078" cy="627299"/>
            </a:xfrm>
            <a:custGeom>
              <a:avLst/>
              <a:gdLst>
                <a:gd name="T0" fmla="*/ 251 w 336"/>
                <a:gd name="T1" fmla="*/ 2 h 377"/>
                <a:gd name="T2" fmla="*/ 168 w 336"/>
                <a:gd name="T3" fmla="*/ 23 h 377"/>
                <a:gd name="T4" fmla="*/ 86 w 336"/>
                <a:gd name="T5" fmla="*/ 2 h 377"/>
                <a:gd name="T6" fmla="*/ 44 w 336"/>
                <a:gd name="T7" fmla="*/ 138 h 377"/>
                <a:gd name="T8" fmla="*/ 73 w 336"/>
                <a:gd name="T9" fmla="*/ 273 h 377"/>
                <a:gd name="T10" fmla="*/ 109 w 336"/>
                <a:gd name="T11" fmla="*/ 377 h 377"/>
                <a:gd name="T12" fmla="*/ 131 w 336"/>
                <a:gd name="T13" fmla="*/ 256 h 377"/>
                <a:gd name="T14" fmla="*/ 206 w 336"/>
                <a:gd name="T15" fmla="*/ 256 h 377"/>
                <a:gd name="T16" fmla="*/ 227 w 336"/>
                <a:gd name="T17" fmla="*/ 377 h 377"/>
                <a:gd name="T18" fmla="*/ 264 w 336"/>
                <a:gd name="T19" fmla="*/ 273 h 377"/>
                <a:gd name="T20" fmla="*/ 293 w 336"/>
                <a:gd name="T21" fmla="*/ 138 h 377"/>
                <a:gd name="T22" fmla="*/ 251 w 336"/>
                <a:gd name="T23" fmla="*/ 2 h 377"/>
                <a:gd name="T24" fmla="*/ 231 w 336"/>
                <a:gd name="T25" fmla="*/ 51 h 377"/>
                <a:gd name="T26" fmla="*/ 130 w 336"/>
                <a:gd name="T27" fmla="*/ 100 h 377"/>
                <a:gd name="T28" fmla="*/ 119 w 336"/>
                <a:gd name="T29" fmla="*/ 89 h 377"/>
                <a:gd name="T30" fmla="*/ 151 w 336"/>
                <a:gd name="T31" fmla="*/ 66 h 377"/>
                <a:gd name="T32" fmla="*/ 143 w 336"/>
                <a:gd name="T33" fmla="*/ 59 h 377"/>
                <a:gd name="T34" fmla="*/ 113 w 336"/>
                <a:gd name="T35" fmla="*/ 44 h 377"/>
                <a:gd name="T36" fmla="*/ 117 w 336"/>
                <a:gd name="T37" fmla="*/ 30 h 377"/>
                <a:gd name="T38" fmla="*/ 165 w 336"/>
                <a:gd name="T39" fmla="*/ 60 h 377"/>
                <a:gd name="T40" fmla="*/ 227 w 336"/>
                <a:gd name="T41" fmla="*/ 37 h 377"/>
                <a:gd name="T42" fmla="*/ 231 w 336"/>
                <a:gd name="T43" fmla="*/ 51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6" h="377">
                  <a:moveTo>
                    <a:pt x="251" y="2"/>
                  </a:moveTo>
                  <a:cubicBezTo>
                    <a:pt x="203" y="0"/>
                    <a:pt x="208" y="22"/>
                    <a:pt x="168" y="23"/>
                  </a:cubicBezTo>
                  <a:cubicBezTo>
                    <a:pt x="129" y="22"/>
                    <a:pt x="133" y="0"/>
                    <a:pt x="86" y="2"/>
                  </a:cubicBezTo>
                  <a:cubicBezTo>
                    <a:pt x="0" y="6"/>
                    <a:pt x="34" y="111"/>
                    <a:pt x="44" y="138"/>
                  </a:cubicBezTo>
                  <a:cubicBezTo>
                    <a:pt x="74" y="217"/>
                    <a:pt x="74" y="236"/>
                    <a:pt x="73" y="273"/>
                  </a:cubicBezTo>
                  <a:cubicBezTo>
                    <a:pt x="69" y="377"/>
                    <a:pt x="85" y="377"/>
                    <a:pt x="109" y="377"/>
                  </a:cubicBezTo>
                  <a:cubicBezTo>
                    <a:pt x="127" y="377"/>
                    <a:pt x="132" y="289"/>
                    <a:pt x="131" y="256"/>
                  </a:cubicBezTo>
                  <a:cubicBezTo>
                    <a:pt x="130" y="211"/>
                    <a:pt x="203" y="204"/>
                    <a:pt x="206" y="256"/>
                  </a:cubicBezTo>
                  <a:cubicBezTo>
                    <a:pt x="207" y="288"/>
                    <a:pt x="210" y="377"/>
                    <a:pt x="227" y="377"/>
                  </a:cubicBezTo>
                  <a:cubicBezTo>
                    <a:pt x="252" y="377"/>
                    <a:pt x="267" y="377"/>
                    <a:pt x="264" y="273"/>
                  </a:cubicBezTo>
                  <a:cubicBezTo>
                    <a:pt x="263" y="236"/>
                    <a:pt x="263" y="217"/>
                    <a:pt x="293" y="138"/>
                  </a:cubicBezTo>
                  <a:cubicBezTo>
                    <a:pt x="303" y="111"/>
                    <a:pt x="336" y="6"/>
                    <a:pt x="251" y="2"/>
                  </a:cubicBezTo>
                  <a:close/>
                  <a:moveTo>
                    <a:pt x="231" y="51"/>
                  </a:moveTo>
                  <a:cubicBezTo>
                    <a:pt x="196" y="61"/>
                    <a:pt x="156" y="75"/>
                    <a:pt x="130" y="100"/>
                  </a:cubicBezTo>
                  <a:cubicBezTo>
                    <a:pt x="123" y="106"/>
                    <a:pt x="113" y="96"/>
                    <a:pt x="119" y="89"/>
                  </a:cubicBezTo>
                  <a:cubicBezTo>
                    <a:pt x="129" y="80"/>
                    <a:pt x="140" y="73"/>
                    <a:pt x="151" y="66"/>
                  </a:cubicBezTo>
                  <a:cubicBezTo>
                    <a:pt x="149" y="64"/>
                    <a:pt x="146" y="61"/>
                    <a:pt x="143" y="59"/>
                  </a:cubicBezTo>
                  <a:cubicBezTo>
                    <a:pt x="135" y="51"/>
                    <a:pt x="124" y="46"/>
                    <a:pt x="113" y="44"/>
                  </a:cubicBezTo>
                  <a:cubicBezTo>
                    <a:pt x="104" y="42"/>
                    <a:pt x="108" y="28"/>
                    <a:pt x="117" y="30"/>
                  </a:cubicBezTo>
                  <a:cubicBezTo>
                    <a:pt x="136" y="33"/>
                    <a:pt x="153" y="45"/>
                    <a:pt x="165" y="60"/>
                  </a:cubicBezTo>
                  <a:cubicBezTo>
                    <a:pt x="185" y="50"/>
                    <a:pt x="207" y="43"/>
                    <a:pt x="227" y="37"/>
                  </a:cubicBezTo>
                  <a:cubicBezTo>
                    <a:pt x="236" y="34"/>
                    <a:pt x="240" y="49"/>
                    <a:pt x="231" y="5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2" name="组合 41"/>
          <p:cNvGrpSpPr>
            <a:grpSpLocks noChangeAspect="1"/>
          </p:cNvGrpSpPr>
          <p:nvPr/>
        </p:nvGrpSpPr>
        <p:grpSpPr>
          <a:xfrm>
            <a:off x="6232715" y="4527812"/>
            <a:ext cx="396000" cy="396000"/>
            <a:chOff x="467544" y="339502"/>
            <a:chExt cx="1186377" cy="1188041"/>
          </a:xfrm>
          <a:solidFill>
            <a:schemeClr val="accent2"/>
          </a:solidFill>
        </p:grpSpPr>
        <p:sp>
          <p:nvSpPr>
            <p:cNvPr id="43" name="Freeform 230"/>
            <p:cNvSpPr/>
            <p:nvPr/>
          </p:nvSpPr>
          <p:spPr bwMode="auto">
            <a:xfrm>
              <a:off x="467544" y="339502"/>
              <a:ext cx="1186377" cy="1188041"/>
            </a:xfrm>
            <a:custGeom>
              <a:avLst/>
              <a:gdLst>
                <a:gd name="T0" fmla="*/ 554 w 713"/>
                <a:gd name="T1" fmla="*/ 60 h 714"/>
                <a:gd name="T2" fmla="*/ 356 w 713"/>
                <a:gd name="T3" fmla="*/ 0 h 714"/>
                <a:gd name="T4" fmla="*/ 46 w 713"/>
                <a:gd name="T5" fmla="*/ 182 h 714"/>
                <a:gd name="T6" fmla="*/ 0 w 713"/>
                <a:gd name="T7" fmla="*/ 357 h 714"/>
                <a:gd name="T8" fmla="*/ 44 w 713"/>
                <a:gd name="T9" fmla="*/ 529 h 714"/>
                <a:gd name="T10" fmla="*/ 356 w 713"/>
                <a:gd name="T11" fmla="*/ 714 h 714"/>
                <a:gd name="T12" fmla="*/ 631 w 713"/>
                <a:gd name="T13" fmla="*/ 585 h 714"/>
                <a:gd name="T14" fmla="*/ 713 w 713"/>
                <a:gd name="T15" fmla="*/ 357 h 714"/>
                <a:gd name="T16" fmla="*/ 554 w 713"/>
                <a:gd name="T17" fmla="*/ 6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4">
                  <a:moveTo>
                    <a:pt x="554" y="60"/>
                  </a:moveTo>
                  <a:cubicBezTo>
                    <a:pt x="498" y="22"/>
                    <a:pt x="430" y="0"/>
                    <a:pt x="356" y="0"/>
                  </a:cubicBezTo>
                  <a:cubicBezTo>
                    <a:pt x="223" y="0"/>
                    <a:pt x="107" y="73"/>
                    <a:pt x="46" y="182"/>
                  </a:cubicBezTo>
                  <a:cubicBezTo>
                    <a:pt x="16" y="234"/>
                    <a:pt x="0" y="293"/>
                    <a:pt x="0" y="357"/>
                  </a:cubicBezTo>
                  <a:cubicBezTo>
                    <a:pt x="0" y="419"/>
                    <a:pt x="16" y="478"/>
                    <a:pt x="44" y="529"/>
                  </a:cubicBezTo>
                  <a:cubicBezTo>
                    <a:pt x="104" y="639"/>
                    <a:pt x="222" y="714"/>
                    <a:pt x="356" y="714"/>
                  </a:cubicBezTo>
                  <a:cubicBezTo>
                    <a:pt x="467" y="714"/>
                    <a:pt x="565" y="663"/>
                    <a:pt x="631" y="585"/>
                  </a:cubicBezTo>
                  <a:cubicBezTo>
                    <a:pt x="682" y="523"/>
                    <a:pt x="713" y="444"/>
                    <a:pt x="713" y="357"/>
                  </a:cubicBezTo>
                  <a:cubicBezTo>
                    <a:pt x="713" y="233"/>
                    <a:pt x="650" y="124"/>
                    <a:pt x="554"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44" name="Freeform 319"/>
            <p:cNvSpPr>
              <a:spLocks noEditPoints="1"/>
            </p:cNvSpPr>
            <p:nvPr/>
          </p:nvSpPr>
          <p:spPr bwMode="auto">
            <a:xfrm>
              <a:off x="748746" y="449320"/>
              <a:ext cx="625635" cy="908502"/>
            </a:xfrm>
            <a:custGeom>
              <a:avLst/>
              <a:gdLst>
                <a:gd name="T0" fmla="*/ 376 w 376"/>
                <a:gd name="T1" fmla="*/ 516 h 546"/>
                <a:gd name="T2" fmla="*/ 345 w 376"/>
                <a:gd name="T3" fmla="*/ 485 h 546"/>
                <a:gd name="T4" fmla="*/ 251 w 376"/>
                <a:gd name="T5" fmla="*/ 485 h 546"/>
                <a:gd name="T6" fmla="*/ 338 w 376"/>
                <a:gd name="T7" fmla="*/ 351 h 546"/>
                <a:gd name="T8" fmla="*/ 231 w 376"/>
                <a:gd name="T9" fmla="*/ 203 h 546"/>
                <a:gd name="T10" fmla="*/ 318 w 376"/>
                <a:gd name="T11" fmla="*/ 49 h 546"/>
                <a:gd name="T12" fmla="*/ 318 w 376"/>
                <a:gd name="T13" fmla="*/ 18 h 546"/>
                <a:gd name="T14" fmla="*/ 285 w 376"/>
                <a:gd name="T15" fmla="*/ 0 h 546"/>
                <a:gd name="T16" fmla="*/ 259 w 376"/>
                <a:gd name="T17" fmla="*/ 18 h 546"/>
                <a:gd name="T18" fmla="*/ 127 w 376"/>
                <a:gd name="T19" fmla="*/ 259 h 546"/>
                <a:gd name="T20" fmla="*/ 136 w 376"/>
                <a:gd name="T21" fmla="*/ 277 h 546"/>
                <a:gd name="T22" fmla="*/ 126 w 376"/>
                <a:gd name="T23" fmla="*/ 300 h 546"/>
                <a:gd name="T24" fmla="*/ 145 w 376"/>
                <a:gd name="T25" fmla="*/ 310 h 546"/>
                <a:gd name="T26" fmla="*/ 162 w 376"/>
                <a:gd name="T27" fmla="*/ 291 h 546"/>
                <a:gd name="T28" fmla="*/ 183 w 376"/>
                <a:gd name="T29" fmla="*/ 289 h 546"/>
                <a:gd name="T30" fmla="*/ 214 w 376"/>
                <a:gd name="T31" fmla="*/ 235 h 546"/>
                <a:gd name="T32" fmla="*/ 298 w 376"/>
                <a:gd name="T33" fmla="*/ 345 h 546"/>
                <a:gd name="T34" fmla="*/ 242 w 376"/>
                <a:gd name="T35" fmla="*/ 443 h 546"/>
                <a:gd name="T36" fmla="*/ 125 w 376"/>
                <a:gd name="T37" fmla="*/ 443 h 546"/>
                <a:gd name="T38" fmla="*/ 104 w 376"/>
                <a:gd name="T39" fmla="*/ 464 h 546"/>
                <a:gd name="T40" fmla="*/ 125 w 376"/>
                <a:gd name="T41" fmla="*/ 485 h 546"/>
                <a:gd name="T42" fmla="*/ 125 w 376"/>
                <a:gd name="T43" fmla="*/ 485 h 546"/>
                <a:gd name="T44" fmla="*/ 30 w 376"/>
                <a:gd name="T45" fmla="*/ 485 h 546"/>
                <a:gd name="T46" fmla="*/ 30 w 376"/>
                <a:gd name="T47" fmla="*/ 485 h 546"/>
                <a:gd name="T48" fmla="*/ 30 w 376"/>
                <a:gd name="T49" fmla="*/ 485 h 546"/>
                <a:gd name="T50" fmla="*/ 0 w 376"/>
                <a:gd name="T51" fmla="*/ 516 h 546"/>
                <a:gd name="T52" fmla="*/ 30 w 376"/>
                <a:gd name="T53" fmla="*/ 546 h 546"/>
                <a:gd name="T54" fmla="*/ 345 w 376"/>
                <a:gd name="T55" fmla="*/ 546 h 546"/>
                <a:gd name="T56" fmla="*/ 376 w 376"/>
                <a:gd name="T57" fmla="*/ 516 h 546"/>
                <a:gd name="T58" fmla="*/ 176 w 376"/>
                <a:gd name="T59" fmla="*/ 394 h 546"/>
                <a:gd name="T60" fmla="*/ 158 w 376"/>
                <a:gd name="T61" fmla="*/ 399 h 546"/>
                <a:gd name="T62" fmla="*/ 35 w 376"/>
                <a:gd name="T63" fmla="*/ 332 h 546"/>
                <a:gd name="T64" fmla="*/ 30 w 376"/>
                <a:gd name="T65" fmla="*/ 314 h 546"/>
                <a:gd name="T66" fmla="*/ 48 w 376"/>
                <a:gd name="T67" fmla="*/ 308 h 546"/>
                <a:gd name="T68" fmla="*/ 48 w 376"/>
                <a:gd name="T69" fmla="*/ 308 h 546"/>
                <a:gd name="T70" fmla="*/ 48 w 376"/>
                <a:gd name="T71" fmla="*/ 308 h 546"/>
                <a:gd name="T72" fmla="*/ 171 w 376"/>
                <a:gd name="T73" fmla="*/ 376 h 546"/>
                <a:gd name="T74" fmla="*/ 176 w 376"/>
                <a:gd name="T75" fmla="*/ 394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6" h="546">
                  <a:moveTo>
                    <a:pt x="376" y="516"/>
                  </a:moveTo>
                  <a:cubicBezTo>
                    <a:pt x="376" y="499"/>
                    <a:pt x="362" y="485"/>
                    <a:pt x="345" y="485"/>
                  </a:cubicBezTo>
                  <a:cubicBezTo>
                    <a:pt x="251" y="485"/>
                    <a:pt x="251" y="485"/>
                    <a:pt x="251" y="485"/>
                  </a:cubicBezTo>
                  <a:cubicBezTo>
                    <a:pt x="299" y="485"/>
                    <a:pt x="338" y="393"/>
                    <a:pt x="338" y="351"/>
                  </a:cubicBezTo>
                  <a:cubicBezTo>
                    <a:pt x="338" y="284"/>
                    <a:pt x="294" y="226"/>
                    <a:pt x="231" y="203"/>
                  </a:cubicBezTo>
                  <a:cubicBezTo>
                    <a:pt x="318" y="49"/>
                    <a:pt x="318" y="49"/>
                    <a:pt x="318" y="49"/>
                  </a:cubicBezTo>
                  <a:cubicBezTo>
                    <a:pt x="318" y="18"/>
                    <a:pt x="318" y="18"/>
                    <a:pt x="318" y="18"/>
                  </a:cubicBezTo>
                  <a:cubicBezTo>
                    <a:pt x="285" y="0"/>
                    <a:pt x="285" y="0"/>
                    <a:pt x="285" y="0"/>
                  </a:cubicBezTo>
                  <a:cubicBezTo>
                    <a:pt x="259" y="18"/>
                    <a:pt x="259" y="18"/>
                    <a:pt x="259" y="18"/>
                  </a:cubicBezTo>
                  <a:cubicBezTo>
                    <a:pt x="127" y="259"/>
                    <a:pt x="127" y="259"/>
                    <a:pt x="127" y="259"/>
                  </a:cubicBezTo>
                  <a:cubicBezTo>
                    <a:pt x="127" y="259"/>
                    <a:pt x="138" y="267"/>
                    <a:pt x="136" y="277"/>
                  </a:cubicBezTo>
                  <a:cubicBezTo>
                    <a:pt x="134" y="287"/>
                    <a:pt x="126" y="300"/>
                    <a:pt x="126" y="300"/>
                  </a:cubicBezTo>
                  <a:cubicBezTo>
                    <a:pt x="145" y="310"/>
                    <a:pt x="145" y="310"/>
                    <a:pt x="145" y="310"/>
                  </a:cubicBezTo>
                  <a:cubicBezTo>
                    <a:pt x="145" y="310"/>
                    <a:pt x="155" y="293"/>
                    <a:pt x="162" y="291"/>
                  </a:cubicBezTo>
                  <a:cubicBezTo>
                    <a:pt x="169" y="290"/>
                    <a:pt x="183" y="289"/>
                    <a:pt x="183" y="289"/>
                  </a:cubicBezTo>
                  <a:cubicBezTo>
                    <a:pt x="214" y="235"/>
                    <a:pt x="214" y="235"/>
                    <a:pt x="214" y="235"/>
                  </a:cubicBezTo>
                  <a:cubicBezTo>
                    <a:pt x="263" y="251"/>
                    <a:pt x="298" y="295"/>
                    <a:pt x="298" y="345"/>
                  </a:cubicBezTo>
                  <a:cubicBezTo>
                    <a:pt x="298" y="386"/>
                    <a:pt x="275" y="422"/>
                    <a:pt x="242" y="443"/>
                  </a:cubicBezTo>
                  <a:cubicBezTo>
                    <a:pt x="125" y="443"/>
                    <a:pt x="125" y="443"/>
                    <a:pt x="125" y="443"/>
                  </a:cubicBezTo>
                  <a:cubicBezTo>
                    <a:pt x="114" y="443"/>
                    <a:pt x="104" y="452"/>
                    <a:pt x="104" y="464"/>
                  </a:cubicBezTo>
                  <a:cubicBezTo>
                    <a:pt x="104" y="476"/>
                    <a:pt x="113" y="485"/>
                    <a:pt x="125" y="485"/>
                  </a:cubicBezTo>
                  <a:cubicBezTo>
                    <a:pt x="125" y="485"/>
                    <a:pt x="125" y="485"/>
                    <a:pt x="125" y="485"/>
                  </a:cubicBezTo>
                  <a:cubicBezTo>
                    <a:pt x="30" y="485"/>
                    <a:pt x="30" y="485"/>
                    <a:pt x="30" y="485"/>
                  </a:cubicBezTo>
                  <a:cubicBezTo>
                    <a:pt x="30" y="485"/>
                    <a:pt x="30" y="485"/>
                    <a:pt x="30" y="485"/>
                  </a:cubicBezTo>
                  <a:cubicBezTo>
                    <a:pt x="30" y="485"/>
                    <a:pt x="30" y="485"/>
                    <a:pt x="30" y="485"/>
                  </a:cubicBezTo>
                  <a:cubicBezTo>
                    <a:pt x="13" y="485"/>
                    <a:pt x="0" y="499"/>
                    <a:pt x="0" y="516"/>
                  </a:cubicBezTo>
                  <a:cubicBezTo>
                    <a:pt x="0" y="532"/>
                    <a:pt x="13" y="546"/>
                    <a:pt x="30" y="546"/>
                  </a:cubicBezTo>
                  <a:cubicBezTo>
                    <a:pt x="345" y="546"/>
                    <a:pt x="345" y="546"/>
                    <a:pt x="345" y="546"/>
                  </a:cubicBezTo>
                  <a:cubicBezTo>
                    <a:pt x="362" y="546"/>
                    <a:pt x="376" y="532"/>
                    <a:pt x="376" y="516"/>
                  </a:cubicBezTo>
                  <a:close/>
                  <a:moveTo>
                    <a:pt x="176" y="394"/>
                  </a:moveTo>
                  <a:cubicBezTo>
                    <a:pt x="173" y="400"/>
                    <a:pt x="165" y="403"/>
                    <a:pt x="158" y="399"/>
                  </a:cubicBezTo>
                  <a:cubicBezTo>
                    <a:pt x="35" y="332"/>
                    <a:pt x="35" y="332"/>
                    <a:pt x="35" y="332"/>
                  </a:cubicBezTo>
                  <a:cubicBezTo>
                    <a:pt x="29" y="328"/>
                    <a:pt x="27" y="320"/>
                    <a:pt x="30" y="314"/>
                  </a:cubicBezTo>
                  <a:cubicBezTo>
                    <a:pt x="34" y="307"/>
                    <a:pt x="42" y="305"/>
                    <a:pt x="48" y="308"/>
                  </a:cubicBezTo>
                  <a:cubicBezTo>
                    <a:pt x="48" y="308"/>
                    <a:pt x="48" y="308"/>
                    <a:pt x="48" y="308"/>
                  </a:cubicBezTo>
                  <a:cubicBezTo>
                    <a:pt x="48" y="308"/>
                    <a:pt x="48" y="308"/>
                    <a:pt x="48" y="308"/>
                  </a:cubicBezTo>
                  <a:cubicBezTo>
                    <a:pt x="171" y="376"/>
                    <a:pt x="171" y="376"/>
                    <a:pt x="171" y="376"/>
                  </a:cubicBezTo>
                  <a:cubicBezTo>
                    <a:pt x="178" y="379"/>
                    <a:pt x="180" y="387"/>
                    <a:pt x="176" y="39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5" name="组合 44"/>
          <p:cNvGrpSpPr>
            <a:grpSpLocks noChangeAspect="1"/>
          </p:cNvGrpSpPr>
          <p:nvPr/>
        </p:nvGrpSpPr>
        <p:grpSpPr>
          <a:xfrm>
            <a:off x="7352207" y="4527812"/>
            <a:ext cx="396000" cy="396000"/>
            <a:chOff x="2254585" y="392649"/>
            <a:chExt cx="1186377" cy="1186377"/>
          </a:xfrm>
          <a:solidFill>
            <a:schemeClr val="bg1"/>
          </a:solidFill>
        </p:grpSpPr>
        <p:sp>
          <p:nvSpPr>
            <p:cNvPr id="46" name="Freeform 237"/>
            <p:cNvSpPr/>
            <p:nvPr/>
          </p:nvSpPr>
          <p:spPr bwMode="auto">
            <a:xfrm>
              <a:off x="2254585" y="392649"/>
              <a:ext cx="1186377" cy="1186377"/>
            </a:xfrm>
            <a:custGeom>
              <a:avLst/>
              <a:gdLst>
                <a:gd name="T0" fmla="*/ 555 w 713"/>
                <a:gd name="T1" fmla="*/ 60 h 713"/>
                <a:gd name="T2" fmla="*/ 357 w 713"/>
                <a:gd name="T3" fmla="*/ 0 h 713"/>
                <a:gd name="T4" fmla="*/ 46 w 713"/>
                <a:gd name="T5" fmla="*/ 181 h 713"/>
                <a:gd name="T6" fmla="*/ 0 w 713"/>
                <a:gd name="T7" fmla="*/ 356 h 713"/>
                <a:gd name="T8" fmla="*/ 44 w 713"/>
                <a:gd name="T9" fmla="*/ 528 h 713"/>
                <a:gd name="T10" fmla="*/ 357 w 713"/>
                <a:gd name="T11" fmla="*/ 713 h 713"/>
                <a:gd name="T12" fmla="*/ 631 w 713"/>
                <a:gd name="T13" fmla="*/ 584 h 713"/>
                <a:gd name="T14" fmla="*/ 713 w 713"/>
                <a:gd name="T15" fmla="*/ 356 h 713"/>
                <a:gd name="T16" fmla="*/ 555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5" y="60"/>
                  </a:moveTo>
                  <a:cubicBezTo>
                    <a:pt x="498" y="22"/>
                    <a:pt x="430" y="0"/>
                    <a:pt x="357" y="0"/>
                  </a:cubicBezTo>
                  <a:cubicBezTo>
                    <a:pt x="223"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2" y="522"/>
                    <a:pt x="713" y="443"/>
                    <a:pt x="713" y="356"/>
                  </a:cubicBezTo>
                  <a:cubicBezTo>
                    <a:pt x="713" y="233"/>
                    <a:pt x="650" y="124"/>
                    <a:pt x="555"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47" name="Rectangle 322"/>
            <p:cNvSpPr>
              <a:spLocks noChangeArrowheads="1"/>
            </p:cNvSpPr>
            <p:nvPr/>
          </p:nvSpPr>
          <p:spPr bwMode="auto">
            <a:xfrm>
              <a:off x="2680550" y="559041"/>
              <a:ext cx="327793" cy="9983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8" name="Freeform 323"/>
            <p:cNvSpPr>
              <a:spLocks noEditPoints="1"/>
            </p:cNvSpPr>
            <p:nvPr/>
          </p:nvSpPr>
          <p:spPr bwMode="auto">
            <a:xfrm>
              <a:off x="2565739" y="688827"/>
              <a:ext cx="557414" cy="675553"/>
            </a:xfrm>
            <a:custGeom>
              <a:avLst/>
              <a:gdLst>
                <a:gd name="T0" fmla="*/ 307 w 335"/>
                <a:gd name="T1" fmla="*/ 92 h 406"/>
                <a:gd name="T2" fmla="*/ 233 w 335"/>
                <a:gd name="T3" fmla="*/ 52 h 406"/>
                <a:gd name="T4" fmla="*/ 233 w 335"/>
                <a:gd name="T5" fmla="*/ 0 h 406"/>
                <a:gd name="T6" fmla="*/ 102 w 335"/>
                <a:gd name="T7" fmla="*/ 0 h 406"/>
                <a:gd name="T8" fmla="*/ 102 w 335"/>
                <a:gd name="T9" fmla="*/ 52 h 406"/>
                <a:gd name="T10" fmla="*/ 28 w 335"/>
                <a:gd name="T11" fmla="*/ 92 h 406"/>
                <a:gd name="T12" fmla="*/ 0 w 335"/>
                <a:gd name="T13" fmla="*/ 183 h 406"/>
                <a:gd name="T14" fmla="*/ 0 w 335"/>
                <a:gd name="T15" fmla="*/ 406 h 406"/>
                <a:gd name="T16" fmla="*/ 335 w 335"/>
                <a:gd name="T17" fmla="*/ 406 h 406"/>
                <a:gd name="T18" fmla="*/ 335 w 335"/>
                <a:gd name="T19" fmla="*/ 183 h 406"/>
                <a:gd name="T20" fmla="*/ 307 w 335"/>
                <a:gd name="T21" fmla="*/ 92 h 406"/>
                <a:gd name="T22" fmla="*/ 51 w 335"/>
                <a:gd name="T23" fmla="*/ 371 h 406"/>
                <a:gd name="T24" fmla="*/ 30 w 335"/>
                <a:gd name="T25" fmla="*/ 357 h 406"/>
                <a:gd name="T26" fmla="*/ 51 w 335"/>
                <a:gd name="T27" fmla="*/ 343 h 406"/>
                <a:gd name="T28" fmla="*/ 71 w 335"/>
                <a:gd name="T29" fmla="*/ 357 h 406"/>
                <a:gd name="T30" fmla="*/ 51 w 335"/>
                <a:gd name="T31" fmla="*/ 371 h 406"/>
                <a:gd name="T32" fmla="*/ 74 w 335"/>
                <a:gd name="T33" fmla="*/ 122 h 406"/>
                <a:gd name="T34" fmla="*/ 140 w 335"/>
                <a:gd name="T35" fmla="*/ 122 h 406"/>
                <a:gd name="T36" fmla="*/ 140 w 335"/>
                <a:gd name="T37" fmla="*/ 55 h 406"/>
                <a:gd name="T38" fmla="*/ 194 w 335"/>
                <a:gd name="T39" fmla="*/ 55 h 406"/>
                <a:gd name="T40" fmla="*/ 194 w 335"/>
                <a:gd name="T41" fmla="*/ 122 h 406"/>
                <a:gd name="T42" fmla="*/ 260 w 335"/>
                <a:gd name="T43" fmla="*/ 122 h 406"/>
                <a:gd name="T44" fmla="*/ 260 w 335"/>
                <a:gd name="T45" fmla="*/ 175 h 406"/>
                <a:gd name="T46" fmla="*/ 194 w 335"/>
                <a:gd name="T47" fmla="*/ 175 h 406"/>
                <a:gd name="T48" fmla="*/ 194 w 335"/>
                <a:gd name="T49" fmla="*/ 242 h 406"/>
                <a:gd name="T50" fmla="*/ 140 w 335"/>
                <a:gd name="T51" fmla="*/ 242 h 406"/>
                <a:gd name="T52" fmla="*/ 140 w 335"/>
                <a:gd name="T53" fmla="*/ 175 h 406"/>
                <a:gd name="T54" fmla="*/ 74 w 335"/>
                <a:gd name="T55" fmla="*/ 175 h 406"/>
                <a:gd name="T56" fmla="*/ 74 w 335"/>
                <a:gd name="T57" fmla="*/ 122 h 406"/>
                <a:gd name="T58" fmla="*/ 286 w 335"/>
                <a:gd name="T59" fmla="*/ 356 h 406"/>
                <a:gd name="T60" fmla="*/ 239 w 335"/>
                <a:gd name="T61" fmla="*/ 350 h 406"/>
                <a:gd name="T62" fmla="*/ 239 w 335"/>
                <a:gd name="T63" fmla="*/ 337 h 406"/>
                <a:gd name="T64" fmla="*/ 235 w 335"/>
                <a:gd name="T65" fmla="*/ 337 h 406"/>
                <a:gd name="T66" fmla="*/ 221 w 335"/>
                <a:gd name="T67" fmla="*/ 336 h 406"/>
                <a:gd name="T68" fmla="*/ 221 w 335"/>
                <a:gd name="T69" fmla="*/ 336 h 406"/>
                <a:gd name="T70" fmla="*/ 168 w 335"/>
                <a:gd name="T71" fmla="*/ 357 h 406"/>
                <a:gd name="T72" fmla="*/ 115 w 335"/>
                <a:gd name="T73" fmla="*/ 336 h 406"/>
                <a:gd name="T74" fmla="*/ 152 w 335"/>
                <a:gd name="T75" fmla="*/ 317 h 406"/>
                <a:gd name="T76" fmla="*/ 139 w 335"/>
                <a:gd name="T77" fmla="*/ 311 h 406"/>
                <a:gd name="T78" fmla="*/ 127 w 335"/>
                <a:gd name="T79" fmla="*/ 313 h 406"/>
                <a:gd name="T80" fmla="*/ 105 w 335"/>
                <a:gd name="T81" fmla="*/ 304 h 406"/>
                <a:gd name="T82" fmla="*/ 105 w 335"/>
                <a:gd name="T83" fmla="*/ 273 h 406"/>
                <a:gd name="T84" fmla="*/ 127 w 335"/>
                <a:gd name="T85" fmla="*/ 263 h 406"/>
                <a:gd name="T86" fmla="*/ 155 w 335"/>
                <a:gd name="T87" fmla="*/ 286 h 406"/>
                <a:gd name="T88" fmla="*/ 159 w 335"/>
                <a:gd name="T89" fmla="*/ 286 h 406"/>
                <a:gd name="T90" fmla="*/ 184 w 335"/>
                <a:gd name="T91" fmla="*/ 301 h 406"/>
                <a:gd name="T92" fmla="*/ 169 w 335"/>
                <a:gd name="T93" fmla="*/ 316 h 406"/>
                <a:gd name="T94" fmla="*/ 201 w 335"/>
                <a:gd name="T95" fmla="*/ 320 h 406"/>
                <a:gd name="T96" fmla="*/ 201 w 335"/>
                <a:gd name="T97" fmla="*/ 320 h 406"/>
                <a:gd name="T98" fmla="*/ 235 w 335"/>
                <a:gd name="T99" fmla="*/ 303 h 406"/>
                <a:gd name="T100" fmla="*/ 245 w 335"/>
                <a:gd name="T101" fmla="*/ 304 h 406"/>
                <a:gd name="T102" fmla="*/ 261 w 335"/>
                <a:gd name="T103" fmla="*/ 309 h 406"/>
                <a:gd name="T104" fmla="*/ 264 w 335"/>
                <a:gd name="T105" fmla="*/ 311 h 406"/>
                <a:gd name="T106" fmla="*/ 269 w 335"/>
                <a:gd name="T107" fmla="*/ 309 h 406"/>
                <a:gd name="T108" fmla="*/ 316 w 335"/>
                <a:gd name="T109" fmla="*/ 316 h 406"/>
                <a:gd name="T110" fmla="*/ 286 w 335"/>
                <a:gd name="T111" fmla="*/ 356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5" h="406">
                  <a:moveTo>
                    <a:pt x="307" y="92"/>
                  </a:moveTo>
                  <a:cubicBezTo>
                    <a:pt x="288" y="68"/>
                    <a:pt x="263" y="55"/>
                    <a:pt x="233" y="52"/>
                  </a:cubicBezTo>
                  <a:cubicBezTo>
                    <a:pt x="233" y="0"/>
                    <a:pt x="233" y="0"/>
                    <a:pt x="233" y="0"/>
                  </a:cubicBezTo>
                  <a:cubicBezTo>
                    <a:pt x="102" y="0"/>
                    <a:pt x="102" y="0"/>
                    <a:pt x="102" y="0"/>
                  </a:cubicBezTo>
                  <a:cubicBezTo>
                    <a:pt x="102" y="52"/>
                    <a:pt x="102" y="52"/>
                    <a:pt x="102" y="52"/>
                  </a:cubicBezTo>
                  <a:cubicBezTo>
                    <a:pt x="71" y="55"/>
                    <a:pt x="47" y="68"/>
                    <a:pt x="28" y="92"/>
                  </a:cubicBezTo>
                  <a:cubicBezTo>
                    <a:pt x="9" y="116"/>
                    <a:pt x="0" y="146"/>
                    <a:pt x="0" y="183"/>
                  </a:cubicBezTo>
                  <a:cubicBezTo>
                    <a:pt x="0" y="406"/>
                    <a:pt x="0" y="406"/>
                    <a:pt x="0" y="406"/>
                  </a:cubicBezTo>
                  <a:cubicBezTo>
                    <a:pt x="335" y="406"/>
                    <a:pt x="335" y="406"/>
                    <a:pt x="335" y="406"/>
                  </a:cubicBezTo>
                  <a:cubicBezTo>
                    <a:pt x="335" y="183"/>
                    <a:pt x="335" y="183"/>
                    <a:pt x="335" y="183"/>
                  </a:cubicBezTo>
                  <a:cubicBezTo>
                    <a:pt x="335" y="146"/>
                    <a:pt x="326" y="116"/>
                    <a:pt x="307" y="92"/>
                  </a:cubicBezTo>
                  <a:close/>
                  <a:moveTo>
                    <a:pt x="51" y="371"/>
                  </a:moveTo>
                  <a:cubicBezTo>
                    <a:pt x="39" y="371"/>
                    <a:pt x="30" y="364"/>
                    <a:pt x="30" y="357"/>
                  </a:cubicBezTo>
                  <a:cubicBezTo>
                    <a:pt x="30" y="350"/>
                    <a:pt x="39" y="343"/>
                    <a:pt x="51" y="343"/>
                  </a:cubicBezTo>
                  <a:cubicBezTo>
                    <a:pt x="62" y="343"/>
                    <a:pt x="71" y="350"/>
                    <a:pt x="71" y="357"/>
                  </a:cubicBezTo>
                  <a:cubicBezTo>
                    <a:pt x="71" y="364"/>
                    <a:pt x="62" y="371"/>
                    <a:pt x="51" y="371"/>
                  </a:cubicBezTo>
                  <a:close/>
                  <a:moveTo>
                    <a:pt x="74" y="122"/>
                  </a:moveTo>
                  <a:cubicBezTo>
                    <a:pt x="140" y="122"/>
                    <a:pt x="140" y="122"/>
                    <a:pt x="140" y="122"/>
                  </a:cubicBezTo>
                  <a:cubicBezTo>
                    <a:pt x="140" y="55"/>
                    <a:pt x="140" y="55"/>
                    <a:pt x="140" y="55"/>
                  </a:cubicBezTo>
                  <a:cubicBezTo>
                    <a:pt x="194" y="55"/>
                    <a:pt x="194" y="55"/>
                    <a:pt x="194" y="55"/>
                  </a:cubicBezTo>
                  <a:cubicBezTo>
                    <a:pt x="194" y="122"/>
                    <a:pt x="194" y="122"/>
                    <a:pt x="194" y="122"/>
                  </a:cubicBezTo>
                  <a:cubicBezTo>
                    <a:pt x="260" y="122"/>
                    <a:pt x="260" y="122"/>
                    <a:pt x="260" y="122"/>
                  </a:cubicBezTo>
                  <a:cubicBezTo>
                    <a:pt x="260" y="175"/>
                    <a:pt x="260" y="175"/>
                    <a:pt x="260" y="175"/>
                  </a:cubicBezTo>
                  <a:cubicBezTo>
                    <a:pt x="194" y="175"/>
                    <a:pt x="194" y="175"/>
                    <a:pt x="194" y="175"/>
                  </a:cubicBezTo>
                  <a:cubicBezTo>
                    <a:pt x="194" y="242"/>
                    <a:pt x="194" y="242"/>
                    <a:pt x="194" y="242"/>
                  </a:cubicBezTo>
                  <a:cubicBezTo>
                    <a:pt x="140" y="242"/>
                    <a:pt x="140" y="242"/>
                    <a:pt x="140" y="242"/>
                  </a:cubicBezTo>
                  <a:cubicBezTo>
                    <a:pt x="140" y="175"/>
                    <a:pt x="140" y="175"/>
                    <a:pt x="140" y="175"/>
                  </a:cubicBezTo>
                  <a:cubicBezTo>
                    <a:pt x="74" y="175"/>
                    <a:pt x="74" y="175"/>
                    <a:pt x="74" y="175"/>
                  </a:cubicBezTo>
                  <a:lnTo>
                    <a:pt x="74" y="122"/>
                  </a:lnTo>
                  <a:close/>
                  <a:moveTo>
                    <a:pt x="286" y="356"/>
                  </a:moveTo>
                  <a:cubicBezTo>
                    <a:pt x="265" y="366"/>
                    <a:pt x="244" y="363"/>
                    <a:pt x="239" y="350"/>
                  </a:cubicBezTo>
                  <a:cubicBezTo>
                    <a:pt x="237" y="346"/>
                    <a:pt x="237" y="341"/>
                    <a:pt x="239" y="337"/>
                  </a:cubicBezTo>
                  <a:cubicBezTo>
                    <a:pt x="238" y="337"/>
                    <a:pt x="236" y="337"/>
                    <a:pt x="235" y="337"/>
                  </a:cubicBezTo>
                  <a:cubicBezTo>
                    <a:pt x="230" y="337"/>
                    <a:pt x="225" y="337"/>
                    <a:pt x="221" y="336"/>
                  </a:cubicBezTo>
                  <a:cubicBezTo>
                    <a:pt x="221" y="336"/>
                    <a:pt x="221" y="336"/>
                    <a:pt x="221" y="336"/>
                  </a:cubicBezTo>
                  <a:cubicBezTo>
                    <a:pt x="221" y="348"/>
                    <a:pt x="197" y="357"/>
                    <a:pt x="168" y="357"/>
                  </a:cubicBezTo>
                  <a:cubicBezTo>
                    <a:pt x="139" y="357"/>
                    <a:pt x="115" y="348"/>
                    <a:pt x="115" y="336"/>
                  </a:cubicBezTo>
                  <a:cubicBezTo>
                    <a:pt x="115" y="327"/>
                    <a:pt x="131" y="319"/>
                    <a:pt x="152" y="317"/>
                  </a:cubicBezTo>
                  <a:cubicBezTo>
                    <a:pt x="147" y="316"/>
                    <a:pt x="142" y="314"/>
                    <a:pt x="139" y="311"/>
                  </a:cubicBezTo>
                  <a:cubicBezTo>
                    <a:pt x="135" y="312"/>
                    <a:pt x="131" y="313"/>
                    <a:pt x="127" y="313"/>
                  </a:cubicBezTo>
                  <a:cubicBezTo>
                    <a:pt x="118" y="313"/>
                    <a:pt x="111" y="309"/>
                    <a:pt x="105" y="304"/>
                  </a:cubicBezTo>
                  <a:cubicBezTo>
                    <a:pt x="100" y="296"/>
                    <a:pt x="100" y="281"/>
                    <a:pt x="105" y="273"/>
                  </a:cubicBezTo>
                  <a:cubicBezTo>
                    <a:pt x="111" y="267"/>
                    <a:pt x="118" y="263"/>
                    <a:pt x="127" y="263"/>
                  </a:cubicBezTo>
                  <a:cubicBezTo>
                    <a:pt x="142" y="263"/>
                    <a:pt x="154" y="273"/>
                    <a:pt x="155" y="286"/>
                  </a:cubicBezTo>
                  <a:cubicBezTo>
                    <a:pt x="156" y="286"/>
                    <a:pt x="157" y="286"/>
                    <a:pt x="159" y="286"/>
                  </a:cubicBezTo>
                  <a:cubicBezTo>
                    <a:pt x="173" y="286"/>
                    <a:pt x="184" y="293"/>
                    <a:pt x="184" y="301"/>
                  </a:cubicBezTo>
                  <a:cubicBezTo>
                    <a:pt x="184" y="308"/>
                    <a:pt x="178" y="313"/>
                    <a:pt x="169" y="316"/>
                  </a:cubicBezTo>
                  <a:cubicBezTo>
                    <a:pt x="181" y="316"/>
                    <a:pt x="192" y="317"/>
                    <a:pt x="201" y="320"/>
                  </a:cubicBezTo>
                  <a:cubicBezTo>
                    <a:pt x="201" y="320"/>
                    <a:pt x="201" y="320"/>
                    <a:pt x="201" y="320"/>
                  </a:cubicBezTo>
                  <a:cubicBezTo>
                    <a:pt x="201" y="310"/>
                    <a:pt x="216" y="303"/>
                    <a:pt x="235" y="303"/>
                  </a:cubicBezTo>
                  <a:cubicBezTo>
                    <a:pt x="239" y="303"/>
                    <a:pt x="242" y="303"/>
                    <a:pt x="245" y="304"/>
                  </a:cubicBezTo>
                  <a:cubicBezTo>
                    <a:pt x="251" y="305"/>
                    <a:pt x="257" y="306"/>
                    <a:pt x="261" y="309"/>
                  </a:cubicBezTo>
                  <a:cubicBezTo>
                    <a:pt x="262" y="310"/>
                    <a:pt x="263" y="310"/>
                    <a:pt x="264" y="311"/>
                  </a:cubicBezTo>
                  <a:cubicBezTo>
                    <a:pt x="265" y="310"/>
                    <a:pt x="267" y="309"/>
                    <a:pt x="269" y="309"/>
                  </a:cubicBezTo>
                  <a:cubicBezTo>
                    <a:pt x="290" y="299"/>
                    <a:pt x="311" y="303"/>
                    <a:pt x="316" y="316"/>
                  </a:cubicBezTo>
                  <a:cubicBezTo>
                    <a:pt x="321" y="329"/>
                    <a:pt x="308" y="347"/>
                    <a:pt x="286" y="3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组合 48"/>
          <p:cNvGrpSpPr>
            <a:grpSpLocks noChangeAspect="1"/>
          </p:cNvGrpSpPr>
          <p:nvPr/>
        </p:nvGrpSpPr>
        <p:grpSpPr>
          <a:xfrm>
            <a:off x="7911953" y="4527812"/>
            <a:ext cx="396000" cy="396000"/>
            <a:chOff x="1937429" y="3075806"/>
            <a:chExt cx="1186377" cy="1187209"/>
          </a:xfrm>
          <a:solidFill>
            <a:schemeClr val="bg1"/>
          </a:solidFill>
        </p:grpSpPr>
        <p:sp>
          <p:nvSpPr>
            <p:cNvPr id="50" name="Freeform 228"/>
            <p:cNvSpPr/>
            <p:nvPr/>
          </p:nvSpPr>
          <p:spPr bwMode="auto">
            <a:xfrm>
              <a:off x="1937429" y="3075806"/>
              <a:ext cx="1186377" cy="1187209"/>
            </a:xfrm>
            <a:custGeom>
              <a:avLst/>
              <a:gdLst>
                <a:gd name="T0" fmla="*/ 554 w 713"/>
                <a:gd name="T1" fmla="*/ 60 h 713"/>
                <a:gd name="T2" fmla="*/ 356 w 713"/>
                <a:gd name="T3" fmla="*/ 0 h 713"/>
                <a:gd name="T4" fmla="*/ 46 w 713"/>
                <a:gd name="T5" fmla="*/ 181 h 713"/>
                <a:gd name="T6" fmla="*/ 0 w 713"/>
                <a:gd name="T7" fmla="*/ 356 h 713"/>
                <a:gd name="T8" fmla="*/ 44 w 713"/>
                <a:gd name="T9" fmla="*/ 528 h 713"/>
                <a:gd name="T10" fmla="*/ 356 w 713"/>
                <a:gd name="T11" fmla="*/ 713 h 713"/>
                <a:gd name="T12" fmla="*/ 631 w 713"/>
                <a:gd name="T13" fmla="*/ 584 h 713"/>
                <a:gd name="T14" fmla="*/ 713 w 713"/>
                <a:gd name="T15" fmla="*/ 356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6"/>
                  </a:cubicBezTo>
                  <a:cubicBezTo>
                    <a:pt x="0" y="419"/>
                    <a:pt x="16" y="477"/>
                    <a:pt x="44" y="528"/>
                  </a:cubicBezTo>
                  <a:cubicBezTo>
                    <a:pt x="104" y="638"/>
                    <a:pt x="222" y="713"/>
                    <a:pt x="356" y="713"/>
                  </a:cubicBezTo>
                  <a:cubicBezTo>
                    <a:pt x="467" y="713"/>
                    <a:pt x="565" y="663"/>
                    <a:pt x="631" y="584"/>
                  </a:cubicBezTo>
                  <a:cubicBezTo>
                    <a:pt x="682" y="522"/>
                    <a:pt x="713" y="443"/>
                    <a:pt x="713" y="356"/>
                  </a:cubicBezTo>
                  <a:cubicBezTo>
                    <a:pt x="713" y="233"/>
                    <a:pt x="650" y="124"/>
                    <a:pt x="554"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51" name="Freeform 295"/>
            <p:cNvSpPr>
              <a:spLocks noEditPoints="1"/>
            </p:cNvSpPr>
            <p:nvPr/>
          </p:nvSpPr>
          <p:spPr bwMode="auto">
            <a:xfrm>
              <a:off x="2180361" y="3566663"/>
              <a:ext cx="703839" cy="498345"/>
            </a:xfrm>
            <a:custGeom>
              <a:avLst/>
              <a:gdLst>
                <a:gd name="T0" fmla="*/ 194 w 423"/>
                <a:gd name="T1" fmla="*/ 65 h 299"/>
                <a:gd name="T2" fmla="*/ 237 w 423"/>
                <a:gd name="T3" fmla="*/ 38 h 299"/>
                <a:gd name="T4" fmla="*/ 224 w 423"/>
                <a:gd name="T5" fmla="*/ 79 h 299"/>
                <a:gd name="T6" fmla="*/ 276 w 423"/>
                <a:gd name="T7" fmla="*/ 66 h 299"/>
                <a:gd name="T8" fmla="*/ 225 w 423"/>
                <a:gd name="T9" fmla="*/ 99 h 299"/>
                <a:gd name="T10" fmla="*/ 294 w 423"/>
                <a:gd name="T11" fmla="*/ 97 h 299"/>
                <a:gd name="T12" fmla="*/ 226 w 423"/>
                <a:gd name="T13" fmla="*/ 119 h 299"/>
                <a:gd name="T14" fmla="*/ 299 w 423"/>
                <a:gd name="T15" fmla="*/ 120 h 299"/>
                <a:gd name="T16" fmla="*/ 226 w 423"/>
                <a:gd name="T17" fmla="*/ 138 h 299"/>
                <a:gd name="T18" fmla="*/ 302 w 423"/>
                <a:gd name="T19" fmla="*/ 145 h 299"/>
                <a:gd name="T20" fmla="*/ 242 w 423"/>
                <a:gd name="T21" fmla="*/ 164 h 299"/>
                <a:gd name="T22" fmla="*/ 303 w 423"/>
                <a:gd name="T23" fmla="*/ 170 h 299"/>
                <a:gd name="T24" fmla="*/ 260 w 423"/>
                <a:gd name="T25" fmla="*/ 195 h 299"/>
                <a:gd name="T26" fmla="*/ 304 w 423"/>
                <a:gd name="T27" fmla="*/ 210 h 299"/>
                <a:gd name="T28" fmla="*/ 303 w 423"/>
                <a:gd name="T29" fmla="*/ 219 h 299"/>
                <a:gd name="T30" fmla="*/ 285 w 423"/>
                <a:gd name="T31" fmla="*/ 241 h 299"/>
                <a:gd name="T32" fmla="*/ 301 w 423"/>
                <a:gd name="T33" fmla="*/ 247 h 299"/>
                <a:gd name="T34" fmla="*/ 226 w 423"/>
                <a:gd name="T35" fmla="*/ 168 h 299"/>
                <a:gd name="T36" fmla="*/ 151 w 423"/>
                <a:gd name="T37" fmla="*/ 257 h 299"/>
                <a:gd name="T38" fmla="*/ 134 w 423"/>
                <a:gd name="T39" fmla="*/ 243 h 299"/>
                <a:gd name="T40" fmla="*/ 149 w 423"/>
                <a:gd name="T41" fmla="*/ 242 h 299"/>
                <a:gd name="T42" fmla="*/ 129 w 423"/>
                <a:gd name="T43" fmla="*/ 218 h 299"/>
                <a:gd name="T44" fmla="*/ 160 w 423"/>
                <a:gd name="T45" fmla="*/ 218 h 299"/>
                <a:gd name="T46" fmla="*/ 128 w 423"/>
                <a:gd name="T47" fmla="*/ 197 h 299"/>
                <a:gd name="T48" fmla="*/ 175 w 423"/>
                <a:gd name="T49" fmla="*/ 192 h 299"/>
                <a:gd name="T50" fmla="*/ 128 w 423"/>
                <a:gd name="T51" fmla="*/ 170 h 299"/>
                <a:gd name="T52" fmla="*/ 187 w 423"/>
                <a:gd name="T53" fmla="*/ 165 h 299"/>
                <a:gd name="T54" fmla="*/ 127 w 423"/>
                <a:gd name="T55" fmla="*/ 146 h 299"/>
                <a:gd name="T56" fmla="*/ 205 w 423"/>
                <a:gd name="T57" fmla="*/ 138 h 299"/>
                <a:gd name="T58" fmla="*/ 129 w 423"/>
                <a:gd name="T59" fmla="*/ 122 h 299"/>
                <a:gd name="T60" fmla="*/ 205 w 423"/>
                <a:gd name="T61" fmla="*/ 118 h 299"/>
                <a:gd name="T62" fmla="*/ 135 w 423"/>
                <a:gd name="T63" fmla="*/ 95 h 299"/>
                <a:gd name="T64" fmla="*/ 205 w 423"/>
                <a:gd name="T65" fmla="*/ 99 h 299"/>
                <a:gd name="T66" fmla="*/ 154 w 423"/>
                <a:gd name="T67" fmla="*/ 60 h 299"/>
                <a:gd name="T68" fmla="*/ 204 w 423"/>
                <a:gd name="T69" fmla="*/ 79 h 299"/>
                <a:gd name="T70" fmla="*/ 198 w 423"/>
                <a:gd name="T71" fmla="*/ 39 h 299"/>
                <a:gd name="T72" fmla="*/ 110 w 423"/>
                <a:gd name="T73" fmla="*/ 62 h 299"/>
                <a:gd name="T74" fmla="*/ 139 w 423"/>
                <a:gd name="T75" fmla="*/ 283 h 299"/>
                <a:gd name="T76" fmla="*/ 315 w 423"/>
                <a:gd name="T77" fmla="*/ 251 h 299"/>
                <a:gd name="T78" fmla="*/ 276 w 423"/>
                <a:gd name="T79" fmla="*/ 26 h 299"/>
                <a:gd name="T80" fmla="*/ 86 w 423"/>
                <a:gd name="T81" fmla="*/ 19 h 299"/>
                <a:gd name="T82" fmla="*/ 0 w 423"/>
                <a:gd name="T83" fmla="*/ 295 h 299"/>
                <a:gd name="T84" fmla="*/ 87 w 423"/>
                <a:gd name="T85" fmla="*/ 140 h 299"/>
                <a:gd name="T86" fmla="*/ 107 w 423"/>
                <a:gd name="T87" fmla="*/ 294 h 299"/>
                <a:gd name="T88" fmla="*/ 328 w 423"/>
                <a:gd name="T89" fmla="*/ 137 h 299"/>
                <a:gd name="T90" fmla="*/ 354 w 423"/>
                <a:gd name="T91" fmla="*/ 295 h 299"/>
                <a:gd name="T92" fmla="*/ 403 w 423"/>
                <a:gd name="T93" fmla="*/ 103 h 299"/>
                <a:gd name="T94" fmla="*/ 214 w 423"/>
                <a:gd name="T95"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3" h="299">
                  <a:moveTo>
                    <a:pt x="198" y="39"/>
                  </a:moveTo>
                  <a:cubicBezTo>
                    <a:pt x="173" y="46"/>
                    <a:pt x="164" y="62"/>
                    <a:pt x="194" y="65"/>
                  </a:cubicBezTo>
                  <a:cubicBezTo>
                    <a:pt x="212" y="59"/>
                    <a:pt x="216" y="57"/>
                    <a:pt x="235" y="65"/>
                  </a:cubicBezTo>
                  <a:cubicBezTo>
                    <a:pt x="265" y="58"/>
                    <a:pt x="256" y="54"/>
                    <a:pt x="237" y="38"/>
                  </a:cubicBezTo>
                  <a:cubicBezTo>
                    <a:pt x="244" y="34"/>
                    <a:pt x="254" y="40"/>
                    <a:pt x="269" y="52"/>
                  </a:cubicBezTo>
                  <a:cubicBezTo>
                    <a:pt x="281" y="60"/>
                    <a:pt x="229" y="79"/>
                    <a:pt x="224" y="79"/>
                  </a:cubicBezTo>
                  <a:cubicBezTo>
                    <a:pt x="225" y="93"/>
                    <a:pt x="225" y="93"/>
                    <a:pt x="225" y="93"/>
                  </a:cubicBezTo>
                  <a:cubicBezTo>
                    <a:pt x="248" y="92"/>
                    <a:pt x="288" y="91"/>
                    <a:pt x="276" y="66"/>
                  </a:cubicBezTo>
                  <a:cubicBezTo>
                    <a:pt x="276" y="51"/>
                    <a:pt x="288" y="64"/>
                    <a:pt x="284" y="81"/>
                  </a:cubicBezTo>
                  <a:cubicBezTo>
                    <a:pt x="279" y="97"/>
                    <a:pt x="246" y="97"/>
                    <a:pt x="225" y="99"/>
                  </a:cubicBezTo>
                  <a:cubicBezTo>
                    <a:pt x="224" y="101"/>
                    <a:pt x="227" y="107"/>
                    <a:pt x="225" y="110"/>
                  </a:cubicBezTo>
                  <a:cubicBezTo>
                    <a:pt x="249" y="114"/>
                    <a:pt x="277" y="120"/>
                    <a:pt x="294" y="97"/>
                  </a:cubicBezTo>
                  <a:cubicBezTo>
                    <a:pt x="295" y="107"/>
                    <a:pt x="295" y="107"/>
                    <a:pt x="295" y="107"/>
                  </a:cubicBezTo>
                  <a:cubicBezTo>
                    <a:pt x="278" y="127"/>
                    <a:pt x="250" y="121"/>
                    <a:pt x="226" y="119"/>
                  </a:cubicBezTo>
                  <a:cubicBezTo>
                    <a:pt x="226" y="123"/>
                    <a:pt x="226" y="124"/>
                    <a:pt x="226" y="129"/>
                  </a:cubicBezTo>
                  <a:cubicBezTo>
                    <a:pt x="248" y="134"/>
                    <a:pt x="272" y="150"/>
                    <a:pt x="299" y="120"/>
                  </a:cubicBezTo>
                  <a:cubicBezTo>
                    <a:pt x="300" y="132"/>
                    <a:pt x="300" y="132"/>
                    <a:pt x="300" y="132"/>
                  </a:cubicBezTo>
                  <a:cubicBezTo>
                    <a:pt x="277" y="154"/>
                    <a:pt x="249" y="145"/>
                    <a:pt x="226" y="138"/>
                  </a:cubicBezTo>
                  <a:cubicBezTo>
                    <a:pt x="227" y="140"/>
                    <a:pt x="227" y="144"/>
                    <a:pt x="227" y="147"/>
                  </a:cubicBezTo>
                  <a:cubicBezTo>
                    <a:pt x="241" y="158"/>
                    <a:pt x="280" y="181"/>
                    <a:pt x="302" y="145"/>
                  </a:cubicBezTo>
                  <a:cubicBezTo>
                    <a:pt x="302" y="156"/>
                    <a:pt x="302" y="156"/>
                    <a:pt x="302" y="156"/>
                  </a:cubicBezTo>
                  <a:cubicBezTo>
                    <a:pt x="281" y="179"/>
                    <a:pt x="259" y="171"/>
                    <a:pt x="242" y="164"/>
                  </a:cubicBezTo>
                  <a:cubicBezTo>
                    <a:pt x="243" y="173"/>
                    <a:pt x="243" y="173"/>
                    <a:pt x="243" y="173"/>
                  </a:cubicBezTo>
                  <a:cubicBezTo>
                    <a:pt x="253" y="192"/>
                    <a:pt x="291" y="199"/>
                    <a:pt x="303" y="170"/>
                  </a:cubicBezTo>
                  <a:cubicBezTo>
                    <a:pt x="303" y="181"/>
                    <a:pt x="303" y="181"/>
                    <a:pt x="303" y="181"/>
                  </a:cubicBezTo>
                  <a:cubicBezTo>
                    <a:pt x="298" y="193"/>
                    <a:pt x="276" y="199"/>
                    <a:pt x="260" y="195"/>
                  </a:cubicBezTo>
                  <a:cubicBezTo>
                    <a:pt x="261" y="207"/>
                    <a:pt x="285" y="221"/>
                    <a:pt x="303" y="198"/>
                  </a:cubicBezTo>
                  <a:cubicBezTo>
                    <a:pt x="304" y="210"/>
                    <a:pt x="304" y="210"/>
                    <a:pt x="304" y="210"/>
                  </a:cubicBezTo>
                  <a:cubicBezTo>
                    <a:pt x="295" y="214"/>
                    <a:pt x="284" y="217"/>
                    <a:pt x="274" y="221"/>
                  </a:cubicBezTo>
                  <a:cubicBezTo>
                    <a:pt x="277" y="234"/>
                    <a:pt x="288" y="236"/>
                    <a:pt x="303" y="219"/>
                  </a:cubicBezTo>
                  <a:cubicBezTo>
                    <a:pt x="303" y="221"/>
                    <a:pt x="303" y="224"/>
                    <a:pt x="303" y="226"/>
                  </a:cubicBezTo>
                  <a:cubicBezTo>
                    <a:pt x="298" y="232"/>
                    <a:pt x="290" y="236"/>
                    <a:pt x="285" y="241"/>
                  </a:cubicBezTo>
                  <a:cubicBezTo>
                    <a:pt x="282" y="248"/>
                    <a:pt x="288" y="250"/>
                    <a:pt x="300" y="243"/>
                  </a:cubicBezTo>
                  <a:cubicBezTo>
                    <a:pt x="299" y="246"/>
                    <a:pt x="302" y="246"/>
                    <a:pt x="301" y="247"/>
                  </a:cubicBezTo>
                  <a:cubicBezTo>
                    <a:pt x="297" y="252"/>
                    <a:pt x="290" y="253"/>
                    <a:pt x="286" y="258"/>
                  </a:cubicBezTo>
                  <a:cubicBezTo>
                    <a:pt x="266" y="219"/>
                    <a:pt x="254" y="194"/>
                    <a:pt x="226" y="168"/>
                  </a:cubicBezTo>
                  <a:cubicBezTo>
                    <a:pt x="220" y="169"/>
                    <a:pt x="213" y="169"/>
                    <a:pt x="207" y="169"/>
                  </a:cubicBezTo>
                  <a:cubicBezTo>
                    <a:pt x="184" y="193"/>
                    <a:pt x="161" y="220"/>
                    <a:pt x="151" y="257"/>
                  </a:cubicBezTo>
                  <a:cubicBezTo>
                    <a:pt x="145" y="254"/>
                    <a:pt x="143" y="254"/>
                    <a:pt x="134" y="247"/>
                  </a:cubicBezTo>
                  <a:cubicBezTo>
                    <a:pt x="135" y="246"/>
                    <a:pt x="132" y="242"/>
                    <a:pt x="134" y="243"/>
                  </a:cubicBezTo>
                  <a:cubicBezTo>
                    <a:pt x="138" y="244"/>
                    <a:pt x="143" y="249"/>
                    <a:pt x="146" y="250"/>
                  </a:cubicBezTo>
                  <a:cubicBezTo>
                    <a:pt x="149" y="250"/>
                    <a:pt x="147" y="242"/>
                    <a:pt x="149" y="242"/>
                  </a:cubicBezTo>
                  <a:cubicBezTo>
                    <a:pt x="141" y="234"/>
                    <a:pt x="134" y="231"/>
                    <a:pt x="129" y="226"/>
                  </a:cubicBezTo>
                  <a:cubicBezTo>
                    <a:pt x="129" y="218"/>
                    <a:pt x="129" y="218"/>
                    <a:pt x="129" y="218"/>
                  </a:cubicBezTo>
                  <a:cubicBezTo>
                    <a:pt x="136" y="226"/>
                    <a:pt x="143" y="233"/>
                    <a:pt x="153" y="234"/>
                  </a:cubicBezTo>
                  <a:cubicBezTo>
                    <a:pt x="154" y="226"/>
                    <a:pt x="158" y="222"/>
                    <a:pt x="160" y="218"/>
                  </a:cubicBezTo>
                  <a:cubicBezTo>
                    <a:pt x="142" y="220"/>
                    <a:pt x="134" y="214"/>
                    <a:pt x="128" y="206"/>
                  </a:cubicBezTo>
                  <a:cubicBezTo>
                    <a:pt x="128" y="197"/>
                    <a:pt x="128" y="197"/>
                    <a:pt x="128" y="197"/>
                  </a:cubicBezTo>
                  <a:cubicBezTo>
                    <a:pt x="139" y="210"/>
                    <a:pt x="144" y="215"/>
                    <a:pt x="166" y="207"/>
                  </a:cubicBezTo>
                  <a:cubicBezTo>
                    <a:pt x="167" y="205"/>
                    <a:pt x="175" y="195"/>
                    <a:pt x="175" y="192"/>
                  </a:cubicBezTo>
                  <a:cubicBezTo>
                    <a:pt x="144" y="202"/>
                    <a:pt x="137" y="188"/>
                    <a:pt x="128" y="180"/>
                  </a:cubicBezTo>
                  <a:cubicBezTo>
                    <a:pt x="128" y="170"/>
                    <a:pt x="128" y="170"/>
                    <a:pt x="128" y="170"/>
                  </a:cubicBezTo>
                  <a:cubicBezTo>
                    <a:pt x="136" y="181"/>
                    <a:pt x="157" y="203"/>
                    <a:pt x="187" y="174"/>
                  </a:cubicBezTo>
                  <a:cubicBezTo>
                    <a:pt x="187" y="172"/>
                    <a:pt x="187" y="167"/>
                    <a:pt x="187" y="165"/>
                  </a:cubicBezTo>
                  <a:cubicBezTo>
                    <a:pt x="166" y="174"/>
                    <a:pt x="144" y="176"/>
                    <a:pt x="127" y="155"/>
                  </a:cubicBezTo>
                  <a:cubicBezTo>
                    <a:pt x="127" y="146"/>
                    <a:pt x="127" y="146"/>
                    <a:pt x="127" y="146"/>
                  </a:cubicBezTo>
                  <a:cubicBezTo>
                    <a:pt x="156" y="180"/>
                    <a:pt x="183" y="161"/>
                    <a:pt x="206" y="147"/>
                  </a:cubicBezTo>
                  <a:cubicBezTo>
                    <a:pt x="205" y="145"/>
                    <a:pt x="206" y="141"/>
                    <a:pt x="205" y="138"/>
                  </a:cubicBezTo>
                  <a:cubicBezTo>
                    <a:pt x="173" y="153"/>
                    <a:pt x="148" y="144"/>
                    <a:pt x="130" y="133"/>
                  </a:cubicBezTo>
                  <a:cubicBezTo>
                    <a:pt x="129" y="122"/>
                    <a:pt x="129" y="122"/>
                    <a:pt x="129" y="122"/>
                  </a:cubicBezTo>
                  <a:cubicBezTo>
                    <a:pt x="149" y="141"/>
                    <a:pt x="178" y="142"/>
                    <a:pt x="206" y="128"/>
                  </a:cubicBezTo>
                  <a:cubicBezTo>
                    <a:pt x="205" y="125"/>
                    <a:pt x="206" y="121"/>
                    <a:pt x="205" y="118"/>
                  </a:cubicBezTo>
                  <a:cubicBezTo>
                    <a:pt x="170" y="127"/>
                    <a:pt x="148" y="119"/>
                    <a:pt x="135" y="105"/>
                  </a:cubicBezTo>
                  <a:cubicBezTo>
                    <a:pt x="135" y="95"/>
                    <a:pt x="135" y="95"/>
                    <a:pt x="135" y="95"/>
                  </a:cubicBezTo>
                  <a:cubicBezTo>
                    <a:pt x="151" y="117"/>
                    <a:pt x="178" y="117"/>
                    <a:pt x="205" y="110"/>
                  </a:cubicBezTo>
                  <a:cubicBezTo>
                    <a:pt x="205" y="106"/>
                    <a:pt x="205" y="102"/>
                    <a:pt x="205" y="99"/>
                  </a:cubicBezTo>
                  <a:cubicBezTo>
                    <a:pt x="177" y="102"/>
                    <a:pt x="153" y="96"/>
                    <a:pt x="146" y="81"/>
                  </a:cubicBezTo>
                  <a:cubicBezTo>
                    <a:pt x="143" y="68"/>
                    <a:pt x="146" y="55"/>
                    <a:pt x="154" y="60"/>
                  </a:cubicBezTo>
                  <a:cubicBezTo>
                    <a:pt x="143" y="80"/>
                    <a:pt x="161" y="98"/>
                    <a:pt x="205" y="92"/>
                  </a:cubicBezTo>
                  <a:cubicBezTo>
                    <a:pt x="204" y="90"/>
                    <a:pt x="204" y="81"/>
                    <a:pt x="204" y="79"/>
                  </a:cubicBezTo>
                  <a:cubicBezTo>
                    <a:pt x="185" y="72"/>
                    <a:pt x="161" y="67"/>
                    <a:pt x="165" y="53"/>
                  </a:cubicBezTo>
                  <a:cubicBezTo>
                    <a:pt x="173" y="40"/>
                    <a:pt x="183" y="34"/>
                    <a:pt x="198" y="39"/>
                  </a:cubicBezTo>
                  <a:close/>
                  <a:moveTo>
                    <a:pt x="137" y="27"/>
                  </a:moveTo>
                  <a:cubicBezTo>
                    <a:pt x="120" y="27"/>
                    <a:pt x="111" y="39"/>
                    <a:pt x="110" y="62"/>
                  </a:cubicBezTo>
                  <a:cubicBezTo>
                    <a:pt x="109" y="250"/>
                    <a:pt x="109" y="250"/>
                    <a:pt x="109" y="250"/>
                  </a:cubicBezTo>
                  <a:cubicBezTo>
                    <a:pt x="109" y="268"/>
                    <a:pt x="117" y="281"/>
                    <a:pt x="139" y="283"/>
                  </a:cubicBezTo>
                  <a:cubicBezTo>
                    <a:pt x="291" y="282"/>
                    <a:pt x="291" y="282"/>
                    <a:pt x="291" y="282"/>
                  </a:cubicBezTo>
                  <a:cubicBezTo>
                    <a:pt x="309" y="282"/>
                    <a:pt x="317" y="271"/>
                    <a:pt x="315" y="251"/>
                  </a:cubicBezTo>
                  <a:cubicBezTo>
                    <a:pt x="319" y="61"/>
                    <a:pt x="319" y="61"/>
                    <a:pt x="319" y="61"/>
                  </a:cubicBezTo>
                  <a:cubicBezTo>
                    <a:pt x="320" y="33"/>
                    <a:pt x="302" y="25"/>
                    <a:pt x="276" y="26"/>
                  </a:cubicBezTo>
                  <a:cubicBezTo>
                    <a:pt x="137" y="27"/>
                    <a:pt x="137" y="27"/>
                    <a:pt x="137" y="27"/>
                  </a:cubicBezTo>
                  <a:close/>
                  <a:moveTo>
                    <a:pt x="86" y="19"/>
                  </a:moveTo>
                  <a:cubicBezTo>
                    <a:pt x="59" y="26"/>
                    <a:pt x="22" y="76"/>
                    <a:pt x="14" y="148"/>
                  </a:cubicBezTo>
                  <a:cubicBezTo>
                    <a:pt x="0" y="295"/>
                    <a:pt x="0" y="295"/>
                    <a:pt x="0" y="295"/>
                  </a:cubicBezTo>
                  <a:cubicBezTo>
                    <a:pt x="76" y="294"/>
                    <a:pt x="76" y="294"/>
                    <a:pt x="76" y="294"/>
                  </a:cubicBezTo>
                  <a:cubicBezTo>
                    <a:pt x="87" y="140"/>
                    <a:pt x="87" y="140"/>
                    <a:pt x="87" y="140"/>
                  </a:cubicBezTo>
                  <a:cubicBezTo>
                    <a:pt x="92" y="131"/>
                    <a:pt x="96" y="131"/>
                    <a:pt x="99" y="140"/>
                  </a:cubicBezTo>
                  <a:cubicBezTo>
                    <a:pt x="107" y="294"/>
                    <a:pt x="107" y="294"/>
                    <a:pt x="107" y="294"/>
                  </a:cubicBezTo>
                  <a:cubicBezTo>
                    <a:pt x="321" y="299"/>
                    <a:pt x="321" y="299"/>
                    <a:pt x="321" y="299"/>
                  </a:cubicBezTo>
                  <a:cubicBezTo>
                    <a:pt x="328" y="137"/>
                    <a:pt x="328" y="137"/>
                    <a:pt x="328" y="137"/>
                  </a:cubicBezTo>
                  <a:cubicBezTo>
                    <a:pt x="331" y="131"/>
                    <a:pt x="334" y="130"/>
                    <a:pt x="338" y="134"/>
                  </a:cubicBezTo>
                  <a:cubicBezTo>
                    <a:pt x="354" y="295"/>
                    <a:pt x="354" y="295"/>
                    <a:pt x="354" y="295"/>
                  </a:cubicBezTo>
                  <a:cubicBezTo>
                    <a:pt x="423" y="298"/>
                    <a:pt x="423" y="298"/>
                    <a:pt x="423" y="298"/>
                  </a:cubicBezTo>
                  <a:cubicBezTo>
                    <a:pt x="403" y="103"/>
                    <a:pt x="403" y="103"/>
                    <a:pt x="403" y="103"/>
                  </a:cubicBezTo>
                  <a:cubicBezTo>
                    <a:pt x="401" y="65"/>
                    <a:pt x="385" y="42"/>
                    <a:pt x="349" y="26"/>
                  </a:cubicBezTo>
                  <a:cubicBezTo>
                    <a:pt x="349" y="26"/>
                    <a:pt x="285" y="0"/>
                    <a:pt x="214" y="0"/>
                  </a:cubicBezTo>
                  <a:cubicBezTo>
                    <a:pt x="130" y="0"/>
                    <a:pt x="86" y="19"/>
                    <a:pt x="86"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Oval 296"/>
            <p:cNvSpPr>
              <a:spLocks noChangeArrowheads="1"/>
            </p:cNvSpPr>
            <p:nvPr/>
          </p:nvSpPr>
          <p:spPr bwMode="auto">
            <a:xfrm>
              <a:off x="2375040" y="3187289"/>
              <a:ext cx="311153" cy="31115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3" name="组合 52"/>
          <p:cNvGrpSpPr>
            <a:grpSpLocks noChangeAspect="1"/>
          </p:cNvGrpSpPr>
          <p:nvPr/>
        </p:nvGrpSpPr>
        <p:grpSpPr>
          <a:xfrm>
            <a:off x="8471701" y="4527812"/>
            <a:ext cx="396000" cy="396000"/>
            <a:chOff x="5722020" y="3075806"/>
            <a:chExt cx="1188041" cy="1187209"/>
          </a:xfrm>
          <a:solidFill>
            <a:schemeClr val="bg1"/>
          </a:solidFill>
        </p:grpSpPr>
        <p:sp>
          <p:nvSpPr>
            <p:cNvPr id="54" name="Freeform 234"/>
            <p:cNvSpPr/>
            <p:nvPr/>
          </p:nvSpPr>
          <p:spPr bwMode="auto">
            <a:xfrm>
              <a:off x="5722020" y="3075806"/>
              <a:ext cx="1188041" cy="1187209"/>
            </a:xfrm>
            <a:custGeom>
              <a:avLst/>
              <a:gdLst>
                <a:gd name="T0" fmla="*/ 555 w 714"/>
                <a:gd name="T1" fmla="*/ 60 h 713"/>
                <a:gd name="T2" fmla="*/ 357 w 714"/>
                <a:gd name="T3" fmla="*/ 0 h 713"/>
                <a:gd name="T4" fmla="*/ 46 w 714"/>
                <a:gd name="T5" fmla="*/ 181 h 713"/>
                <a:gd name="T6" fmla="*/ 0 w 714"/>
                <a:gd name="T7" fmla="*/ 356 h 713"/>
                <a:gd name="T8" fmla="*/ 44 w 714"/>
                <a:gd name="T9" fmla="*/ 528 h 713"/>
                <a:gd name="T10" fmla="*/ 357 w 714"/>
                <a:gd name="T11" fmla="*/ 713 h 713"/>
                <a:gd name="T12" fmla="*/ 631 w 714"/>
                <a:gd name="T13" fmla="*/ 584 h 713"/>
                <a:gd name="T14" fmla="*/ 714 w 714"/>
                <a:gd name="T15" fmla="*/ 356 h 713"/>
                <a:gd name="T16" fmla="*/ 555 w 714"/>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4" h="713">
                  <a:moveTo>
                    <a:pt x="555" y="60"/>
                  </a:moveTo>
                  <a:cubicBezTo>
                    <a:pt x="498" y="22"/>
                    <a:pt x="430" y="0"/>
                    <a:pt x="357" y="0"/>
                  </a:cubicBezTo>
                  <a:cubicBezTo>
                    <a:pt x="224"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3" y="522"/>
                    <a:pt x="714" y="443"/>
                    <a:pt x="714" y="356"/>
                  </a:cubicBezTo>
                  <a:cubicBezTo>
                    <a:pt x="714" y="233"/>
                    <a:pt x="651" y="124"/>
                    <a:pt x="555"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55" name="Freeform 310"/>
            <p:cNvSpPr>
              <a:spLocks noEditPoints="1"/>
            </p:cNvSpPr>
            <p:nvPr/>
          </p:nvSpPr>
          <p:spPr bwMode="auto">
            <a:xfrm>
              <a:off x="5881757" y="3270485"/>
              <a:ext cx="898518" cy="796187"/>
            </a:xfrm>
            <a:custGeom>
              <a:avLst/>
              <a:gdLst>
                <a:gd name="T0" fmla="*/ 257 w 540"/>
                <a:gd name="T1" fmla="*/ 305 h 478"/>
                <a:gd name="T2" fmla="*/ 240 w 540"/>
                <a:gd name="T3" fmla="*/ 257 h 478"/>
                <a:gd name="T4" fmla="*/ 172 w 540"/>
                <a:gd name="T5" fmla="*/ 477 h 478"/>
                <a:gd name="T6" fmla="*/ 0 w 540"/>
                <a:gd name="T7" fmla="*/ 166 h 478"/>
                <a:gd name="T8" fmla="*/ 52 w 540"/>
                <a:gd name="T9" fmla="*/ 146 h 478"/>
                <a:gd name="T10" fmla="*/ 64 w 540"/>
                <a:gd name="T11" fmla="*/ 179 h 478"/>
                <a:gd name="T12" fmla="*/ 142 w 540"/>
                <a:gd name="T13" fmla="*/ 171 h 478"/>
                <a:gd name="T14" fmla="*/ 199 w 540"/>
                <a:gd name="T15" fmla="*/ 166 h 478"/>
                <a:gd name="T16" fmla="*/ 207 w 540"/>
                <a:gd name="T17" fmla="*/ 230 h 478"/>
                <a:gd name="T18" fmla="*/ 216 w 540"/>
                <a:gd name="T19" fmla="*/ 181 h 478"/>
                <a:gd name="T20" fmla="*/ 282 w 540"/>
                <a:gd name="T21" fmla="*/ 170 h 478"/>
                <a:gd name="T22" fmla="*/ 358 w 540"/>
                <a:gd name="T23" fmla="*/ 175 h 478"/>
                <a:gd name="T24" fmla="*/ 374 w 540"/>
                <a:gd name="T25" fmla="*/ 171 h 478"/>
                <a:gd name="T26" fmla="*/ 500 w 540"/>
                <a:gd name="T27" fmla="*/ 188 h 478"/>
                <a:gd name="T28" fmla="*/ 504 w 540"/>
                <a:gd name="T29" fmla="*/ 236 h 478"/>
                <a:gd name="T30" fmla="*/ 506 w 540"/>
                <a:gd name="T31" fmla="*/ 213 h 478"/>
                <a:gd name="T32" fmla="*/ 429 w 540"/>
                <a:gd name="T33" fmla="*/ 173 h 478"/>
                <a:gd name="T34" fmla="*/ 364 w 540"/>
                <a:gd name="T35" fmla="*/ 177 h 478"/>
                <a:gd name="T36" fmla="*/ 362 w 540"/>
                <a:gd name="T37" fmla="*/ 175 h 478"/>
                <a:gd name="T38" fmla="*/ 342 w 540"/>
                <a:gd name="T39" fmla="*/ 166 h 478"/>
                <a:gd name="T40" fmla="*/ 220 w 540"/>
                <a:gd name="T41" fmla="*/ 177 h 478"/>
                <a:gd name="T42" fmla="*/ 207 w 540"/>
                <a:gd name="T43" fmla="*/ 212 h 478"/>
                <a:gd name="T44" fmla="*/ 194 w 540"/>
                <a:gd name="T45" fmla="*/ 180 h 478"/>
                <a:gd name="T46" fmla="*/ 64 w 540"/>
                <a:gd name="T47" fmla="*/ 167 h 478"/>
                <a:gd name="T48" fmla="*/ 54 w 540"/>
                <a:gd name="T49" fmla="*/ 137 h 478"/>
                <a:gd name="T50" fmla="*/ 25 w 540"/>
                <a:gd name="T51" fmla="*/ 80 h 478"/>
                <a:gd name="T52" fmla="*/ 50 w 540"/>
                <a:gd name="T53" fmla="*/ 81 h 478"/>
                <a:gd name="T54" fmla="*/ 53 w 540"/>
                <a:gd name="T55" fmla="*/ 108 h 478"/>
                <a:gd name="T56" fmla="*/ 80 w 540"/>
                <a:gd name="T57" fmla="*/ 85 h 478"/>
                <a:gd name="T58" fmla="*/ 105 w 540"/>
                <a:gd name="T59" fmla="*/ 95 h 478"/>
                <a:gd name="T60" fmla="*/ 124 w 540"/>
                <a:gd name="T61" fmla="*/ 85 h 478"/>
                <a:gd name="T62" fmla="*/ 197 w 540"/>
                <a:gd name="T63" fmla="*/ 80 h 478"/>
                <a:gd name="T64" fmla="*/ 201 w 540"/>
                <a:gd name="T65" fmla="*/ 104 h 478"/>
                <a:gd name="T66" fmla="*/ 238 w 540"/>
                <a:gd name="T67" fmla="*/ 85 h 478"/>
                <a:gd name="T68" fmla="*/ 352 w 540"/>
                <a:gd name="T69" fmla="*/ 82 h 478"/>
                <a:gd name="T70" fmla="*/ 363 w 540"/>
                <a:gd name="T71" fmla="*/ 105 h 478"/>
                <a:gd name="T72" fmla="*/ 394 w 540"/>
                <a:gd name="T73" fmla="*/ 85 h 478"/>
                <a:gd name="T74" fmla="*/ 417 w 540"/>
                <a:gd name="T75" fmla="*/ 84 h 478"/>
                <a:gd name="T76" fmla="*/ 501 w 540"/>
                <a:gd name="T77" fmla="*/ 64 h 478"/>
                <a:gd name="T78" fmla="*/ 510 w 540"/>
                <a:gd name="T79" fmla="*/ 87 h 478"/>
                <a:gd name="T80" fmla="*/ 502 w 540"/>
                <a:gd name="T81" fmla="*/ 61 h 478"/>
                <a:gd name="T82" fmla="*/ 404 w 540"/>
                <a:gd name="T83" fmla="*/ 90 h 478"/>
                <a:gd name="T84" fmla="*/ 379 w 540"/>
                <a:gd name="T85" fmla="*/ 80 h 478"/>
                <a:gd name="T86" fmla="*/ 359 w 540"/>
                <a:gd name="T87" fmla="*/ 66 h 478"/>
                <a:gd name="T88" fmla="*/ 354 w 540"/>
                <a:gd name="T89" fmla="*/ 67 h 478"/>
                <a:gd name="T90" fmla="*/ 253 w 540"/>
                <a:gd name="T91" fmla="*/ 84 h 478"/>
                <a:gd name="T92" fmla="*/ 232 w 540"/>
                <a:gd name="T93" fmla="*/ 81 h 478"/>
                <a:gd name="T94" fmla="*/ 205 w 540"/>
                <a:gd name="T95" fmla="*/ 74 h 478"/>
                <a:gd name="T96" fmla="*/ 126 w 540"/>
                <a:gd name="T97" fmla="*/ 82 h 478"/>
                <a:gd name="T98" fmla="*/ 104 w 540"/>
                <a:gd name="T99" fmla="*/ 93 h 478"/>
                <a:gd name="T100" fmla="*/ 93 w 540"/>
                <a:gd name="T101" fmla="*/ 87 h 478"/>
                <a:gd name="T102" fmla="*/ 59 w 540"/>
                <a:gd name="T103" fmla="*/ 96 h 478"/>
                <a:gd name="T104" fmla="*/ 52 w 540"/>
                <a:gd name="T105" fmla="*/ 66 h 478"/>
                <a:gd name="T106" fmla="*/ 357 w 540"/>
                <a:gd name="T107" fmla="*/ 63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40" h="478">
                  <a:moveTo>
                    <a:pt x="239" y="195"/>
                  </a:moveTo>
                  <a:cubicBezTo>
                    <a:pt x="203" y="99"/>
                    <a:pt x="254" y="48"/>
                    <a:pt x="313" y="26"/>
                  </a:cubicBezTo>
                  <a:cubicBezTo>
                    <a:pt x="378" y="0"/>
                    <a:pt x="476" y="92"/>
                    <a:pt x="540" y="189"/>
                  </a:cubicBezTo>
                  <a:cubicBezTo>
                    <a:pt x="534" y="333"/>
                    <a:pt x="374" y="420"/>
                    <a:pt x="352" y="417"/>
                  </a:cubicBezTo>
                  <a:cubicBezTo>
                    <a:pt x="285" y="447"/>
                    <a:pt x="240" y="377"/>
                    <a:pt x="257" y="305"/>
                  </a:cubicBezTo>
                  <a:cubicBezTo>
                    <a:pt x="250" y="296"/>
                    <a:pt x="228" y="277"/>
                    <a:pt x="228" y="335"/>
                  </a:cubicBezTo>
                  <a:cubicBezTo>
                    <a:pt x="228" y="383"/>
                    <a:pt x="228" y="430"/>
                    <a:pt x="228" y="478"/>
                  </a:cubicBezTo>
                  <a:cubicBezTo>
                    <a:pt x="214" y="478"/>
                    <a:pt x="200" y="478"/>
                    <a:pt x="186" y="478"/>
                  </a:cubicBezTo>
                  <a:cubicBezTo>
                    <a:pt x="186" y="422"/>
                    <a:pt x="186" y="367"/>
                    <a:pt x="186" y="311"/>
                  </a:cubicBezTo>
                  <a:cubicBezTo>
                    <a:pt x="194" y="280"/>
                    <a:pt x="209" y="258"/>
                    <a:pt x="240" y="257"/>
                  </a:cubicBezTo>
                  <a:cubicBezTo>
                    <a:pt x="265" y="257"/>
                    <a:pt x="289" y="257"/>
                    <a:pt x="314" y="257"/>
                  </a:cubicBezTo>
                  <a:cubicBezTo>
                    <a:pt x="314" y="251"/>
                    <a:pt x="314" y="245"/>
                    <a:pt x="314" y="239"/>
                  </a:cubicBezTo>
                  <a:cubicBezTo>
                    <a:pt x="279" y="239"/>
                    <a:pt x="245" y="239"/>
                    <a:pt x="210" y="239"/>
                  </a:cubicBezTo>
                  <a:cubicBezTo>
                    <a:pt x="175" y="250"/>
                    <a:pt x="173" y="277"/>
                    <a:pt x="172" y="305"/>
                  </a:cubicBezTo>
                  <a:cubicBezTo>
                    <a:pt x="172" y="362"/>
                    <a:pt x="172" y="420"/>
                    <a:pt x="172" y="477"/>
                  </a:cubicBezTo>
                  <a:cubicBezTo>
                    <a:pt x="157" y="477"/>
                    <a:pt x="144" y="477"/>
                    <a:pt x="129" y="477"/>
                  </a:cubicBezTo>
                  <a:cubicBezTo>
                    <a:pt x="129" y="419"/>
                    <a:pt x="129" y="361"/>
                    <a:pt x="129" y="303"/>
                  </a:cubicBezTo>
                  <a:cubicBezTo>
                    <a:pt x="145" y="234"/>
                    <a:pt x="183" y="187"/>
                    <a:pt x="239" y="195"/>
                  </a:cubicBezTo>
                  <a:close/>
                  <a:moveTo>
                    <a:pt x="2" y="162"/>
                  </a:moveTo>
                  <a:cubicBezTo>
                    <a:pt x="0" y="166"/>
                    <a:pt x="0" y="166"/>
                    <a:pt x="0" y="166"/>
                  </a:cubicBezTo>
                  <a:cubicBezTo>
                    <a:pt x="10" y="170"/>
                    <a:pt x="12" y="171"/>
                    <a:pt x="24" y="168"/>
                  </a:cubicBezTo>
                  <a:cubicBezTo>
                    <a:pt x="32" y="168"/>
                    <a:pt x="40" y="168"/>
                    <a:pt x="47" y="172"/>
                  </a:cubicBezTo>
                  <a:cubicBezTo>
                    <a:pt x="50" y="174"/>
                    <a:pt x="50" y="174"/>
                    <a:pt x="50" y="174"/>
                  </a:cubicBezTo>
                  <a:cubicBezTo>
                    <a:pt x="50" y="170"/>
                    <a:pt x="50" y="170"/>
                    <a:pt x="50" y="170"/>
                  </a:cubicBezTo>
                  <a:cubicBezTo>
                    <a:pt x="50" y="162"/>
                    <a:pt x="50" y="153"/>
                    <a:pt x="52" y="146"/>
                  </a:cubicBezTo>
                  <a:cubicBezTo>
                    <a:pt x="53" y="155"/>
                    <a:pt x="53" y="165"/>
                    <a:pt x="52" y="175"/>
                  </a:cubicBezTo>
                  <a:cubicBezTo>
                    <a:pt x="52" y="180"/>
                    <a:pt x="50" y="211"/>
                    <a:pt x="55" y="212"/>
                  </a:cubicBezTo>
                  <a:cubicBezTo>
                    <a:pt x="58" y="212"/>
                    <a:pt x="60" y="208"/>
                    <a:pt x="61" y="202"/>
                  </a:cubicBezTo>
                  <a:cubicBezTo>
                    <a:pt x="62" y="196"/>
                    <a:pt x="63" y="187"/>
                    <a:pt x="64" y="179"/>
                  </a:cubicBezTo>
                  <a:cubicBezTo>
                    <a:pt x="64" y="179"/>
                    <a:pt x="64" y="179"/>
                    <a:pt x="64" y="179"/>
                  </a:cubicBezTo>
                  <a:cubicBezTo>
                    <a:pt x="64" y="175"/>
                    <a:pt x="65" y="172"/>
                    <a:pt x="67" y="170"/>
                  </a:cubicBezTo>
                  <a:cubicBezTo>
                    <a:pt x="69" y="169"/>
                    <a:pt x="73" y="168"/>
                    <a:pt x="78" y="168"/>
                  </a:cubicBezTo>
                  <a:cubicBezTo>
                    <a:pt x="85" y="166"/>
                    <a:pt x="95" y="155"/>
                    <a:pt x="102" y="160"/>
                  </a:cubicBezTo>
                  <a:cubicBezTo>
                    <a:pt x="104" y="158"/>
                    <a:pt x="117" y="156"/>
                    <a:pt x="121" y="160"/>
                  </a:cubicBezTo>
                  <a:cubicBezTo>
                    <a:pt x="128" y="162"/>
                    <a:pt x="135" y="166"/>
                    <a:pt x="142" y="171"/>
                  </a:cubicBezTo>
                  <a:cubicBezTo>
                    <a:pt x="142" y="171"/>
                    <a:pt x="142" y="171"/>
                    <a:pt x="142" y="171"/>
                  </a:cubicBezTo>
                  <a:cubicBezTo>
                    <a:pt x="159" y="183"/>
                    <a:pt x="176" y="187"/>
                    <a:pt x="195" y="184"/>
                  </a:cubicBezTo>
                  <a:cubicBezTo>
                    <a:pt x="196" y="184"/>
                    <a:pt x="196" y="184"/>
                    <a:pt x="196" y="184"/>
                  </a:cubicBezTo>
                  <a:cubicBezTo>
                    <a:pt x="197" y="183"/>
                    <a:pt x="197" y="183"/>
                    <a:pt x="197" y="183"/>
                  </a:cubicBezTo>
                  <a:cubicBezTo>
                    <a:pt x="199" y="180"/>
                    <a:pt x="199" y="173"/>
                    <a:pt x="199" y="166"/>
                  </a:cubicBezTo>
                  <a:cubicBezTo>
                    <a:pt x="199" y="160"/>
                    <a:pt x="200" y="153"/>
                    <a:pt x="201" y="150"/>
                  </a:cubicBezTo>
                  <a:cubicBezTo>
                    <a:pt x="203" y="156"/>
                    <a:pt x="203" y="165"/>
                    <a:pt x="203" y="175"/>
                  </a:cubicBezTo>
                  <a:cubicBezTo>
                    <a:pt x="204" y="181"/>
                    <a:pt x="196" y="234"/>
                    <a:pt x="204" y="233"/>
                  </a:cubicBezTo>
                  <a:cubicBezTo>
                    <a:pt x="204" y="233"/>
                    <a:pt x="204" y="233"/>
                    <a:pt x="204" y="233"/>
                  </a:cubicBezTo>
                  <a:cubicBezTo>
                    <a:pt x="205" y="233"/>
                    <a:pt x="206" y="232"/>
                    <a:pt x="207" y="230"/>
                  </a:cubicBezTo>
                  <a:cubicBezTo>
                    <a:pt x="208" y="228"/>
                    <a:pt x="210" y="222"/>
                    <a:pt x="211" y="213"/>
                  </a:cubicBezTo>
                  <a:cubicBezTo>
                    <a:pt x="213" y="208"/>
                    <a:pt x="213" y="201"/>
                    <a:pt x="213" y="195"/>
                  </a:cubicBezTo>
                  <a:cubicBezTo>
                    <a:pt x="213" y="189"/>
                    <a:pt x="213" y="184"/>
                    <a:pt x="214" y="182"/>
                  </a:cubicBezTo>
                  <a:cubicBezTo>
                    <a:pt x="214" y="181"/>
                    <a:pt x="214" y="181"/>
                    <a:pt x="215" y="181"/>
                  </a:cubicBezTo>
                  <a:cubicBezTo>
                    <a:pt x="216" y="181"/>
                    <a:pt x="216" y="181"/>
                    <a:pt x="216" y="181"/>
                  </a:cubicBezTo>
                  <a:cubicBezTo>
                    <a:pt x="217" y="181"/>
                    <a:pt x="218" y="181"/>
                    <a:pt x="220" y="181"/>
                  </a:cubicBezTo>
                  <a:cubicBezTo>
                    <a:pt x="224" y="182"/>
                    <a:pt x="228" y="182"/>
                    <a:pt x="234" y="178"/>
                  </a:cubicBezTo>
                  <a:cubicBezTo>
                    <a:pt x="235" y="177"/>
                    <a:pt x="235" y="177"/>
                    <a:pt x="235" y="177"/>
                  </a:cubicBezTo>
                  <a:cubicBezTo>
                    <a:pt x="239" y="172"/>
                    <a:pt x="249" y="172"/>
                    <a:pt x="261" y="172"/>
                  </a:cubicBezTo>
                  <a:cubicBezTo>
                    <a:pt x="263" y="173"/>
                    <a:pt x="282" y="172"/>
                    <a:pt x="282" y="170"/>
                  </a:cubicBezTo>
                  <a:cubicBezTo>
                    <a:pt x="304" y="169"/>
                    <a:pt x="320" y="170"/>
                    <a:pt x="341" y="170"/>
                  </a:cubicBezTo>
                  <a:cubicBezTo>
                    <a:pt x="341" y="170"/>
                    <a:pt x="341" y="170"/>
                    <a:pt x="341" y="170"/>
                  </a:cubicBezTo>
                  <a:cubicBezTo>
                    <a:pt x="344" y="171"/>
                    <a:pt x="348" y="171"/>
                    <a:pt x="351" y="171"/>
                  </a:cubicBezTo>
                  <a:cubicBezTo>
                    <a:pt x="356" y="168"/>
                    <a:pt x="357" y="156"/>
                    <a:pt x="358" y="143"/>
                  </a:cubicBezTo>
                  <a:cubicBezTo>
                    <a:pt x="358" y="150"/>
                    <a:pt x="358" y="160"/>
                    <a:pt x="358" y="175"/>
                  </a:cubicBezTo>
                  <a:cubicBezTo>
                    <a:pt x="358" y="175"/>
                    <a:pt x="358" y="175"/>
                    <a:pt x="358" y="175"/>
                  </a:cubicBezTo>
                  <a:cubicBezTo>
                    <a:pt x="358" y="179"/>
                    <a:pt x="354" y="217"/>
                    <a:pt x="362" y="213"/>
                  </a:cubicBezTo>
                  <a:cubicBezTo>
                    <a:pt x="365" y="210"/>
                    <a:pt x="366" y="202"/>
                    <a:pt x="367" y="198"/>
                  </a:cubicBezTo>
                  <a:cubicBezTo>
                    <a:pt x="367" y="193"/>
                    <a:pt x="368" y="188"/>
                    <a:pt x="369" y="178"/>
                  </a:cubicBezTo>
                  <a:cubicBezTo>
                    <a:pt x="369" y="172"/>
                    <a:pt x="371" y="170"/>
                    <a:pt x="374" y="171"/>
                  </a:cubicBezTo>
                  <a:cubicBezTo>
                    <a:pt x="377" y="171"/>
                    <a:pt x="380" y="173"/>
                    <a:pt x="383" y="175"/>
                  </a:cubicBezTo>
                  <a:cubicBezTo>
                    <a:pt x="389" y="179"/>
                    <a:pt x="401" y="178"/>
                    <a:pt x="408" y="178"/>
                  </a:cubicBezTo>
                  <a:cubicBezTo>
                    <a:pt x="415" y="178"/>
                    <a:pt x="422" y="178"/>
                    <a:pt x="429" y="177"/>
                  </a:cubicBezTo>
                  <a:cubicBezTo>
                    <a:pt x="429" y="177"/>
                    <a:pt x="465" y="179"/>
                    <a:pt x="468" y="179"/>
                  </a:cubicBezTo>
                  <a:cubicBezTo>
                    <a:pt x="479" y="181"/>
                    <a:pt x="490" y="183"/>
                    <a:pt x="500" y="188"/>
                  </a:cubicBezTo>
                  <a:cubicBezTo>
                    <a:pt x="501" y="181"/>
                    <a:pt x="502" y="174"/>
                    <a:pt x="503" y="166"/>
                  </a:cubicBezTo>
                  <a:cubicBezTo>
                    <a:pt x="503" y="171"/>
                    <a:pt x="503" y="175"/>
                    <a:pt x="503" y="179"/>
                  </a:cubicBezTo>
                  <a:cubicBezTo>
                    <a:pt x="503" y="191"/>
                    <a:pt x="502" y="203"/>
                    <a:pt x="502" y="213"/>
                  </a:cubicBezTo>
                  <a:cubicBezTo>
                    <a:pt x="502" y="213"/>
                    <a:pt x="502" y="213"/>
                    <a:pt x="502" y="213"/>
                  </a:cubicBezTo>
                  <a:cubicBezTo>
                    <a:pt x="502" y="221"/>
                    <a:pt x="501" y="229"/>
                    <a:pt x="504" y="236"/>
                  </a:cubicBezTo>
                  <a:cubicBezTo>
                    <a:pt x="508" y="235"/>
                    <a:pt x="508" y="235"/>
                    <a:pt x="508" y="235"/>
                  </a:cubicBezTo>
                  <a:cubicBezTo>
                    <a:pt x="505" y="228"/>
                    <a:pt x="506" y="220"/>
                    <a:pt x="506" y="213"/>
                  </a:cubicBezTo>
                  <a:cubicBezTo>
                    <a:pt x="506" y="213"/>
                    <a:pt x="506" y="213"/>
                    <a:pt x="506" y="213"/>
                  </a:cubicBezTo>
                  <a:cubicBezTo>
                    <a:pt x="506" y="213"/>
                    <a:pt x="506" y="213"/>
                    <a:pt x="506" y="213"/>
                  </a:cubicBezTo>
                  <a:cubicBezTo>
                    <a:pt x="506" y="213"/>
                    <a:pt x="506" y="213"/>
                    <a:pt x="506" y="213"/>
                  </a:cubicBezTo>
                  <a:cubicBezTo>
                    <a:pt x="507" y="203"/>
                    <a:pt x="507" y="191"/>
                    <a:pt x="507" y="179"/>
                  </a:cubicBezTo>
                  <a:cubicBezTo>
                    <a:pt x="507" y="169"/>
                    <a:pt x="507" y="159"/>
                    <a:pt x="506" y="150"/>
                  </a:cubicBezTo>
                  <a:cubicBezTo>
                    <a:pt x="499" y="156"/>
                    <a:pt x="498" y="174"/>
                    <a:pt x="496" y="182"/>
                  </a:cubicBezTo>
                  <a:cubicBezTo>
                    <a:pt x="488" y="179"/>
                    <a:pt x="479" y="177"/>
                    <a:pt x="469" y="175"/>
                  </a:cubicBezTo>
                  <a:cubicBezTo>
                    <a:pt x="457" y="173"/>
                    <a:pt x="443" y="173"/>
                    <a:pt x="429" y="173"/>
                  </a:cubicBezTo>
                  <a:cubicBezTo>
                    <a:pt x="422" y="174"/>
                    <a:pt x="415" y="174"/>
                    <a:pt x="408" y="174"/>
                  </a:cubicBezTo>
                  <a:cubicBezTo>
                    <a:pt x="403" y="174"/>
                    <a:pt x="389" y="175"/>
                    <a:pt x="385" y="172"/>
                  </a:cubicBezTo>
                  <a:cubicBezTo>
                    <a:pt x="382" y="170"/>
                    <a:pt x="378" y="167"/>
                    <a:pt x="375" y="167"/>
                  </a:cubicBezTo>
                  <a:cubicBezTo>
                    <a:pt x="370" y="166"/>
                    <a:pt x="366" y="168"/>
                    <a:pt x="364" y="177"/>
                  </a:cubicBezTo>
                  <a:cubicBezTo>
                    <a:pt x="364" y="177"/>
                    <a:pt x="364" y="177"/>
                    <a:pt x="364" y="177"/>
                  </a:cubicBezTo>
                  <a:cubicBezTo>
                    <a:pt x="364" y="187"/>
                    <a:pt x="363" y="193"/>
                    <a:pt x="362" y="197"/>
                  </a:cubicBezTo>
                  <a:cubicBezTo>
                    <a:pt x="362" y="200"/>
                    <a:pt x="362" y="202"/>
                    <a:pt x="361" y="204"/>
                  </a:cubicBezTo>
                  <a:cubicBezTo>
                    <a:pt x="361" y="202"/>
                    <a:pt x="361" y="198"/>
                    <a:pt x="361" y="195"/>
                  </a:cubicBezTo>
                  <a:cubicBezTo>
                    <a:pt x="362" y="189"/>
                    <a:pt x="362" y="182"/>
                    <a:pt x="362" y="175"/>
                  </a:cubicBezTo>
                  <a:cubicBezTo>
                    <a:pt x="362" y="175"/>
                    <a:pt x="362" y="175"/>
                    <a:pt x="362" y="175"/>
                  </a:cubicBezTo>
                  <a:cubicBezTo>
                    <a:pt x="362" y="134"/>
                    <a:pt x="361" y="125"/>
                    <a:pt x="359" y="125"/>
                  </a:cubicBezTo>
                  <a:cubicBezTo>
                    <a:pt x="352" y="125"/>
                    <a:pt x="355" y="161"/>
                    <a:pt x="349" y="167"/>
                  </a:cubicBezTo>
                  <a:cubicBezTo>
                    <a:pt x="347" y="167"/>
                    <a:pt x="344" y="167"/>
                    <a:pt x="342" y="166"/>
                  </a:cubicBezTo>
                  <a:cubicBezTo>
                    <a:pt x="342" y="166"/>
                    <a:pt x="342" y="166"/>
                    <a:pt x="342" y="166"/>
                  </a:cubicBezTo>
                  <a:cubicBezTo>
                    <a:pt x="342" y="166"/>
                    <a:pt x="342" y="166"/>
                    <a:pt x="342" y="166"/>
                  </a:cubicBezTo>
                  <a:cubicBezTo>
                    <a:pt x="342" y="166"/>
                    <a:pt x="342" y="166"/>
                    <a:pt x="342" y="166"/>
                  </a:cubicBezTo>
                  <a:cubicBezTo>
                    <a:pt x="316" y="165"/>
                    <a:pt x="313" y="163"/>
                    <a:pt x="282" y="166"/>
                  </a:cubicBezTo>
                  <a:cubicBezTo>
                    <a:pt x="281" y="168"/>
                    <a:pt x="262" y="169"/>
                    <a:pt x="261" y="168"/>
                  </a:cubicBezTo>
                  <a:cubicBezTo>
                    <a:pt x="249" y="168"/>
                    <a:pt x="237" y="168"/>
                    <a:pt x="232" y="174"/>
                  </a:cubicBezTo>
                  <a:cubicBezTo>
                    <a:pt x="227" y="178"/>
                    <a:pt x="224" y="178"/>
                    <a:pt x="220" y="177"/>
                  </a:cubicBezTo>
                  <a:cubicBezTo>
                    <a:pt x="219" y="177"/>
                    <a:pt x="217" y="177"/>
                    <a:pt x="216" y="177"/>
                  </a:cubicBezTo>
                  <a:cubicBezTo>
                    <a:pt x="213" y="176"/>
                    <a:pt x="211" y="178"/>
                    <a:pt x="210" y="181"/>
                  </a:cubicBezTo>
                  <a:cubicBezTo>
                    <a:pt x="209" y="184"/>
                    <a:pt x="209" y="189"/>
                    <a:pt x="209" y="195"/>
                  </a:cubicBezTo>
                  <a:cubicBezTo>
                    <a:pt x="209" y="201"/>
                    <a:pt x="209" y="208"/>
                    <a:pt x="208" y="212"/>
                  </a:cubicBezTo>
                  <a:cubicBezTo>
                    <a:pt x="207" y="212"/>
                    <a:pt x="207" y="212"/>
                    <a:pt x="207" y="212"/>
                  </a:cubicBezTo>
                  <a:cubicBezTo>
                    <a:pt x="206" y="219"/>
                    <a:pt x="205" y="223"/>
                    <a:pt x="204" y="226"/>
                  </a:cubicBezTo>
                  <a:cubicBezTo>
                    <a:pt x="203" y="210"/>
                    <a:pt x="207" y="192"/>
                    <a:pt x="207" y="175"/>
                  </a:cubicBezTo>
                  <a:cubicBezTo>
                    <a:pt x="207" y="165"/>
                    <a:pt x="207" y="153"/>
                    <a:pt x="202" y="142"/>
                  </a:cubicBezTo>
                  <a:cubicBezTo>
                    <a:pt x="196" y="146"/>
                    <a:pt x="196" y="158"/>
                    <a:pt x="195" y="166"/>
                  </a:cubicBezTo>
                  <a:cubicBezTo>
                    <a:pt x="195" y="171"/>
                    <a:pt x="195" y="177"/>
                    <a:pt x="194" y="180"/>
                  </a:cubicBezTo>
                  <a:cubicBezTo>
                    <a:pt x="176" y="183"/>
                    <a:pt x="160" y="179"/>
                    <a:pt x="144" y="168"/>
                  </a:cubicBezTo>
                  <a:cubicBezTo>
                    <a:pt x="137" y="163"/>
                    <a:pt x="130" y="158"/>
                    <a:pt x="122" y="156"/>
                  </a:cubicBezTo>
                  <a:cubicBezTo>
                    <a:pt x="114" y="152"/>
                    <a:pt x="108" y="153"/>
                    <a:pt x="103" y="156"/>
                  </a:cubicBezTo>
                  <a:cubicBezTo>
                    <a:pt x="95" y="152"/>
                    <a:pt x="84" y="159"/>
                    <a:pt x="78" y="164"/>
                  </a:cubicBezTo>
                  <a:cubicBezTo>
                    <a:pt x="72" y="164"/>
                    <a:pt x="67" y="165"/>
                    <a:pt x="64" y="167"/>
                  </a:cubicBezTo>
                  <a:cubicBezTo>
                    <a:pt x="61" y="170"/>
                    <a:pt x="60" y="173"/>
                    <a:pt x="60" y="179"/>
                  </a:cubicBezTo>
                  <a:cubicBezTo>
                    <a:pt x="59" y="187"/>
                    <a:pt x="58" y="195"/>
                    <a:pt x="57" y="201"/>
                  </a:cubicBezTo>
                  <a:cubicBezTo>
                    <a:pt x="57" y="202"/>
                    <a:pt x="57" y="203"/>
                    <a:pt x="56" y="203"/>
                  </a:cubicBezTo>
                  <a:cubicBezTo>
                    <a:pt x="56" y="194"/>
                    <a:pt x="56" y="185"/>
                    <a:pt x="56" y="175"/>
                  </a:cubicBezTo>
                  <a:cubicBezTo>
                    <a:pt x="57" y="161"/>
                    <a:pt x="57" y="148"/>
                    <a:pt x="54" y="137"/>
                  </a:cubicBezTo>
                  <a:cubicBezTo>
                    <a:pt x="50" y="138"/>
                    <a:pt x="51" y="140"/>
                    <a:pt x="48" y="146"/>
                  </a:cubicBezTo>
                  <a:cubicBezTo>
                    <a:pt x="47" y="151"/>
                    <a:pt x="46" y="158"/>
                    <a:pt x="46" y="167"/>
                  </a:cubicBezTo>
                  <a:cubicBezTo>
                    <a:pt x="39" y="164"/>
                    <a:pt x="32" y="164"/>
                    <a:pt x="24" y="164"/>
                  </a:cubicBezTo>
                  <a:cubicBezTo>
                    <a:pt x="13" y="165"/>
                    <a:pt x="12" y="166"/>
                    <a:pt x="2" y="162"/>
                  </a:cubicBezTo>
                  <a:close/>
                  <a:moveTo>
                    <a:pt x="25" y="80"/>
                  </a:moveTo>
                  <a:cubicBezTo>
                    <a:pt x="23" y="83"/>
                    <a:pt x="23" y="83"/>
                    <a:pt x="23" y="83"/>
                  </a:cubicBezTo>
                  <a:cubicBezTo>
                    <a:pt x="27" y="85"/>
                    <a:pt x="31" y="86"/>
                    <a:pt x="36" y="86"/>
                  </a:cubicBezTo>
                  <a:cubicBezTo>
                    <a:pt x="40" y="86"/>
                    <a:pt x="45" y="85"/>
                    <a:pt x="49" y="83"/>
                  </a:cubicBezTo>
                  <a:cubicBezTo>
                    <a:pt x="50" y="82"/>
                    <a:pt x="50" y="82"/>
                    <a:pt x="50" y="82"/>
                  </a:cubicBezTo>
                  <a:cubicBezTo>
                    <a:pt x="50" y="81"/>
                    <a:pt x="50" y="81"/>
                    <a:pt x="50" y="81"/>
                  </a:cubicBezTo>
                  <a:cubicBezTo>
                    <a:pt x="52" y="73"/>
                    <a:pt x="51" y="69"/>
                    <a:pt x="51" y="69"/>
                  </a:cubicBezTo>
                  <a:cubicBezTo>
                    <a:pt x="51" y="69"/>
                    <a:pt x="51" y="69"/>
                    <a:pt x="51" y="69"/>
                  </a:cubicBezTo>
                  <a:cubicBezTo>
                    <a:pt x="52" y="70"/>
                    <a:pt x="51" y="71"/>
                    <a:pt x="52" y="74"/>
                  </a:cubicBezTo>
                  <a:cubicBezTo>
                    <a:pt x="52" y="76"/>
                    <a:pt x="53" y="78"/>
                    <a:pt x="53" y="81"/>
                  </a:cubicBezTo>
                  <a:cubicBezTo>
                    <a:pt x="52" y="98"/>
                    <a:pt x="52" y="106"/>
                    <a:pt x="53" y="108"/>
                  </a:cubicBezTo>
                  <a:cubicBezTo>
                    <a:pt x="56" y="113"/>
                    <a:pt x="59" y="108"/>
                    <a:pt x="62" y="97"/>
                  </a:cubicBezTo>
                  <a:cubicBezTo>
                    <a:pt x="62" y="97"/>
                    <a:pt x="62" y="97"/>
                    <a:pt x="62" y="97"/>
                  </a:cubicBezTo>
                  <a:cubicBezTo>
                    <a:pt x="63" y="91"/>
                    <a:pt x="65" y="88"/>
                    <a:pt x="67" y="87"/>
                  </a:cubicBezTo>
                  <a:cubicBezTo>
                    <a:pt x="70" y="85"/>
                    <a:pt x="73" y="84"/>
                    <a:pt x="77" y="84"/>
                  </a:cubicBezTo>
                  <a:cubicBezTo>
                    <a:pt x="79" y="85"/>
                    <a:pt x="79" y="85"/>
                    <a:pt x="80" y="85"/>
                  </a:cubicBezTo>
                  <a:cubicBezTo>
                    <a:pt x="82" y="86"/>
                    <a:pt x="84" y="87"/>
                    <a:pt x="91" y="90"/>
                  </a:cubicBezTo>
                  <a:cubicBezTo>
                    <a:pt x="93" y="93"/>
                    <a:pt x="95" y="95"/>
                    <a:pt x="97" y="96"/>
                  </a:cubicBezTo>
                  <a:cubicBezTo>
                    <a:pt x="99" y="96"/>
                    <a:pt x="100" y="97"/>
                    <a:pt x="102" y="97"/>
                  </a:cubicBezTo>
                  <a:cubicBezTo>
                    <a:pt x="103" y="96"/>
                    <a:pt x="104" y="96"/>
                    <a:pt x="105" y="95"/>
                  </a:cubicBezTo>
                  <a:cubicBezTo>
                    <a:pt x="105" y="95"/>
                    <a:pt x="105" y="95"/>
                    <a:pt x="105" y="95"/>
                  </a:cubicBezTo>
                  <a:cubicBezTo>
                    <a:pt x="107" y="94"/>
                    <a:pt x="109" y="93"/>
                    <a:pt x="109" y="91"/>
                  </a:cubicBezTo>
                  <a:cubicBezTo>
                    <a:pt x="109" y="90"/>
                    <a:pt x="109" y="90"/>
                    <a:pt x="109" y="90"/>
                  </a:cubicBezTo>
                  <a:cubicBezTo>
                    <a:pt x="109" y="86"/>
                    <a:pt x="113" y="85"/>
                    <a:pt x="117" y="85"/>
                  </a:cubicBezTo>
                  <a:cubicBezTo>
                    <a:pt x="119" y="85"/>
                    <a:pt x="122" y="85"/>
                    <a:pt x="124" y="85"/>
                  </a:cubicBezTo>
                  <a:cubicBezTo>
                    <a:pt x="124" y="85"/>
                    <a:pt x="124" y="85"/>
                    <a:pt x="124" y="85"/>
                  </a:cubicBezTo>
                  <a:cubicBezTo>
                    <a:pt x="124" y="85"/>
                    <a:pt x="124" y="85"/>
                    <a:pt x="124" y="85"/>
                  </a:cubicBezTo>
                  <a:cubicBezTo>
                    <a:pt x="124" y="85"/>
                    <a:pt x="124" y="85"/>
                    <a:pt x="124" y="85"/>
                  </a:cubicBezTo>
                  <a:cubicBezTo>
                    <a:pt x="124" y="86"/>
                    <a:pt x="125" y="86"/>
                    <a:pt x="125" y="86"/>
                  </a:cubicBezTo>
                  <a:cubicBezTo>
                    <a:pt x="125" y="86"/>
                    <a:pt x="125" y="86"/>
                    <a:pt x="125" y="86"/>
                  </a:cubicBezTo>
                  <a:cubicBezTo>
                    <a:pt x="191" y="87"/>
                    <a:pt x="194" y="83"/>
                    <a:pt x="197" y="80"/>
                  </a:cubicBezTo>
                  <a:cubicBezTo>
                    <a:pt x="197" y="79"/>
                    <a:pt x="198" y="78"/>
                    <a:pt x="199" y="78"/>
                  </a:cubicBezTo>
                  <a:cubicBezTo>
                    <a:pt x="199" y="78"/>
                    <a:pt x="199" y="78"/>
                    <a:pt x="199" y="78"/>
                  </a:cubicBezTo>
                  <a:cubicBezTo>
                    <a:pt x="199" y="77"/>
                    <a:pt x="199" y="77"/>
                    <a:pt x="199" y="77"/>
                  </a:cubicBezTo>
                  <a:cubicBezTo>
                    <a:pt x="200" y="71"/>
                    <a:pt x="201" y="70"/>
                    <a:pt x="202" y="74"/>
                  </a:cubicBezTo>
                  <a:cubicBezTo>
                    <a:pt x="201" y="88"/>
                    <a:pt x="200" y="100"/>
                    <a:pt x="201" y="104"/>
                  </a:cubicBezTo>
                  <a:cubicBezTo>
                    <a:pt x="202" y="113"/>
                    <a:pt x="205" y="111"/>
                    <a:pt x="211" y="94"/>
                  </a:cubicBezTo>
                  <a:cubicBezTo>
                    <a:pt x="211" y="93"/>
                    <a:pt x="211" y="93"/>
                    <a:pt x="211" y="93"/>
                  </a:cubicBezTo>
                  <a:cubicBezTo>
                    <a:pt x="211" y="86"/>
                    <a:pt x="215" y="84"/>
                    <a:pt x="221" y="84"/>
                  </a:cubicBezTo>
                  <a:cubicBezTo>
                    <a:pt x="224" y="84"/>
                    <a:pt x="228" y="84"/>
                    <a:pt x="231" y="84"/>
                  </a:cubicBezTo>
                  <a:cubicBezTo>
                    <a:pt x="233" y="85"/>
                    <a:pt x="236" y="85"/>
                    <a:pt x="238" y="85"/>
                  </a:cubicBezTo>
                  <a:cubicBezTo>
                    <a:pt x="240" y="90"/>
                    <a:pt x="243" y="93"/>
                    <a:pt x="246" y="93"/>
                  </a:cubicBezTo>
                  <a:cubicBezTo>
                    <a:pt x="249" y="93"/>
                    <a:pt x="252" y="91"/>
                    <a:pt x="256" y="86"/>
                  </a:cubicBezTo>
                  <a:cubicBezTo>
                    <a:pt x="268" y="80"/>
                    <a:pt x="287" y="82"/>
                    <a:pt x="306" y="84"/>
                  </a:cubicBezTo>
                  <a:cubicBezTo>
                    <a:pt x="323" y="85"/>
                    <a:pt x="340" y="87"/>
                    <a:pt x="351" y="83"/>
                  </a:cubicBezTo>
                  <a:cubicBezTo>
                    <a:pt x="352" y="82"/>
                    <a:pt x="352" y="82"/>
                    <a:pt x="352" y="82"/>
                  </a:cubicBezTo>
                  <a:cubicBezTo>
                    <a:pt x="352" y="82"/>
                    <a:pt x="352" y="82"/>
                    <a:pt x="352" y="82"/>
                  </a:cubicBezTo>
                  <a:cubicBezTo>
                    <a:pt x="354" y="78"/>
                    <a:pt x="355" y="74"/>
                    <a:pt x="356" y="71"/>
                  </a:cubicBezTo>
                  <a:cubicBezTo>
                    <a:pt x="356" y="85"/>
                    <a:pt x="356" y="96"/>
                    <a:pt x="357" y="101"/>
                  </a:cubicBezTo>
                  <a:cubicBezTo>
                    <a:pt x="357" y="104"/>
                    <a:pt x="358" y="105"/>
                    <a:pt x="359" y="106"/>
                  </a:cubicBezTo>
                  <a:cubicBezTo>
                    <a:pt x="360" y="108"/>
                    <a:pt x="362" y="107"/>
                    <a:pt x="363" y="105"/>
                  </a:cubicBezTo>
                  <a:cubicBezTo>
                    <a:pt x="364" y="104"/>
                    <a:pt x="366" y="100"/>
                    <a:pt x="367" y="94"/>
                  </a:cubicBezTo>
                  <a:cubicBezTo>
                    <a:pt x="367" y="94"/>
                    <a:pt x="367" y="94"/>
                    <a:pt x="367" y="94"/>
                  </a:cubicBezTo>
                  <a:cubicBezTo>
                    <a:pt x="368" y="84"/>
                    <a:pt x="373" y="83"/>
                    <a:pt x="379" y="83"/>
                  </a:cubicBezTo>
                  <a:cubicBezTo>
                    <a:pt x="381" y="83"/>
                    <a:pt x="383" y="84"/>
                    <a:pt x="385" y="84"/>
                  </a:cubicBezTo>
                  <a:cubicBezTo>
                    <a:pt x="388" y="85"/>
                    <a:pt x="391" y="85"/>
                    <a:pt x="394" y="85"/>
                  </a:cubicBezTo>
                  <a:cubicBezTo>
                    <a:pt x="397" y="90"/>
                    <a:pt x="400" y="93"/>
                    <a:pt x="404" y="93"/>
                  </a:cubicBezTo>
                  <a:cubicBezTo>
                    <a:pt x="408" y="94"/>
                    <a:pt x="412" y="91"/>
                    <a:pt x="416" y="86"/>
                  </a:cubicBezTo>
                  <a:cubicBezTo>
                    <a:pt x="417" y="85"/>
                    <a:pt x="417" y="85"/>
                    <a:pt x="417" y="85"/>
                  </a:cubicBezTo>
                  <a:cubicBezTo>
                    <a:pt x="416" y="84"/>
                    <a:pt x="416" y="84"/>
                    <a:pt x="416" y="84"/>
                  </a:cubicBezTo>
                  <a:cubicBezTo>
                    <a:pt x="416" y="84"/>
                    <a:pt x="416" y="85"/>
                    <a:pt x="417" y="84"/>
                  </a:cubicBezTo>
                  <a:cubicBezTo>
                    <a:pt x="422" y="82"/>
                    <a:pt x="442" y="83"/>
                    <a:pt x="464" y="83"/>
                  </a:cubicBezTo>
                  <a:cubicBezTo>
                    <a:pt x="476" y="84"/>
                    <a:pt x="488" y="84"/>
                    <a:pt x="498" y="84"/>
                  </a:cubicBezTo>
                  <a:cubicBezTo>
                    <a:pt x="500" y="84"/>
                    <a:pt x="500" y="84"/>
                    <a:pt x="500" y="84"/>
                  </a:cubicBezTo>
                  <a:cubicBezTo>
                    <a:pt x="500" y="82"/>
                    <a:pt x="500" y="82"/>
                    <a:pt x="500" y="82"/>
                  </a:cubicBezTo>
                  <a:cubicBezTo>
                    <a:pt x="501" y="69"/>
                    <a:pt x="501" y="64"/>
                    <a:pt x="501" y="64"/>
                  </a:cubicBezTo>
                  <a:cubicBezTo>
                    <a:pt x="502" y="64"/>
                    <a:pt x="501" y="70"/>
                    <a:pt x="502" y="75"/>
                  </a:cubicBezTo>
                  <a:cubicBezTo>
                    <a:pt x="502" y="77"/>
                    <a:pt x="502" y="80"/>
                    <a:pt x="503" y="82"/>
                  </a:cubicBezTo>
                  <a:cubicBezTo>
                    <a:pt x="502" y="96"/>
                    <a:pt x="502" y="104"/>
                    <a:pt x="504" y="106"/>
                  </a:cubicBezTo>
                  <a:cubicBezTo>
                    <a:pt x="507" y="108"/>
                    <a:pt x="510" y="102"/>
                    <a:pt x="513" y="88"/>
                  </a:cubicBezTo>
                  <a:cubicBezTo>
                    <a:pt x="510" y="87"/>
                    <a:pt x="510" y="87"/>
                    <a:pt x="510" y="87"/>
                  </a:cubicBezTo>
                  <a:cubicBezTo>
                    <a:pt x="507" y="98"/>
                    <a:pt x="506" y="103"/>
                    <a:pt x="506" y="103"/>
                  </a:cubicBezTo>
                  <a:cubicBezTo>
                    <a:pt x="505" y="102"/>
                    <a:pt x="505" y="95"/>
                    <a:pt x="506" y="82"/>
                  </a:cubicBezTo>
                  <a:cubicBezTo>
                    <a:pt x="506" y="82"/>
                    <a:pt x="506" y="82"/>
                    <a:pt x="506" y="82"/>
                  </a:cubicBezTo>
                  <a:cubicBezTo>
                    <a:pt x="506" y="80"/>
                    <a:pt x="505" y="77"/>
                    <a:pt x="505" y="75"/>
                  </a:cubicBezTo>
                  <a:cubicBezTo>
                    <a:pt x="505" y="68"/>
                    <a:pt x="504" y="61"/>
                    <a:pt x="502" y="61"/>
                  </a:cubicBezTo>
                  <a:cubicBezTo>
                    <a:pt x="500" y="61"/>
                    <a:pt x="498" y="66"/>
                    <a:pt x="497" y="81"/>
                  </a:cubicBezTo>
                  <a:cubicBezTo>
                    <a:pt x="487" y="81"/>
                    <a:pt x="475" y="80"/>
                    <a:pt x="464" y="80"/>
                  </a:cubicBezTo>
                  <a:cubicBezTo>
                    <a:pt x="442" y="79"/>
                    <a:pt x="421" y="79"/>
                    <a:pt x="415" y="81"/>
                  </a:cubicBezTo>
                  <a:cubicBezTo>
                    <a:pt x="414" y="82"/>
                    <a:pt x="413" y="83"/>
                    <a:pt x="413" y="85"/>
                  </a:cubicBezTo>
                  <a:cubicBezTo>
                    <a:pt x="410" y="88"/>
                    <a:pt x="407" y="90"/>
                    <a:pt x="404" y="90"/>
                  </a:cubicBezTo>
                  <a:cubicBezTo>
                    <a:pt x="401" y="90"/>
                    <a:pt x="399" y="87"/>
                    <a:pt x="396" y="83"/>
                  </a:cubicBezTo>
                  <a:cubicBezTo>
                    <a:pt x="396" y="82"/>
                    <a:pt x="396" y="82"/>
                    <a:pt x="396" y="82"/>
                  </a:cubicBezTo>
                  <a:cubicBezTo>
                    <a:pt x="395" y="82"/>
                    <a:pt x="395" y="82"/>
                    <a:pt x="395" y="82"/>
                  </a:cubicBezTo>
                  <a:cubicBezTo>
                    <a:pt x="392" y="82"/>
                    <a:pt x="389" y="81"/>
                    <a:pt x="386" y="81"/>
                  </a:cubicBezTo>
                  <a:cubicBezTo>
                    <a:pt x="383" y="80"/>
                    <a:pt x="381" y="80"/>
                    <a:pt x="379" y="80"/>
                  </a:cubicBezTo>
                  <a:cubicBezTo>
                    <a:pt x="371" y="79"/>
                    <a:pt x="365" y="81"/>
                    <a:pt x="364" y="94"/>
                  </a:cubicBezTo>
                  <a:cubicBezTo>
                    <a:pt x="363" y="99"/>
                    <a:pt x="362" y="102"/>
                    <a:pt x="361" y="103"/>
                  </a:cubicBezTo>
                  <a:cubicBezTo>
                    <a:pt x="361" y="103"/>
                    <a:pt x="360" y="102"/>
                    <a:pt x="360" y="101"/>
                  </a:cubicBezTo>
                  <a:cubicBezTo>
                    <a:pt x="359" y="95"/>
                    <a:pt x="359" y="82"/>
                    <a:pt x="359" y="66"/>
                  </a:cubicBezTo>
                  <a:cubicBezTo>
                    <a:pt x="359" y="66"/>
                    <a:pt x="359" y="66"/>
                    <a:pt x="359" y="66"/>
                  </a:cubicBezTo>
                  <a:cubicBezTo>
                    <a:pt x="360" y="61"/>
                    <a:pt x="359" y="59"/>
                    <a:pt x="358" y="59"/>
                  </a:cubicBezTo>
                  <a:cubicBezTo>
                    <a:pt x="358" y="59"/>
                    <a:pt x="358" y="59"/>
                    <a:pt x="358" y="59"/>
                  </a:cubicBezTo>
                  <a:cubicBezTo>
                    <a:pt x="358" y="59"/>
                    <a:pt x="358" y="59"/>
                    <a:pt x="358" y="59"/>
                  </a:cubicBezTo>
                  <a:cubicBezTo>
                    <a:pt x="358" y="59"/>
                    <a:pt x="358" y="59"/>
                    <a:pt x="358" y="59"/>
                  </a:cubicBezTo>
                  <a:cubicBezTo>
                    <a:pt x="356" y="59"/>
                    <a:pt x="355" y="62"/>
                    <a:pt x="354" y="67"/>
                  </a:cubicBezTo>
                  <a:cubicBezTo>
                    <a:pt x="354" y="67"/>
                    <a:pt x="354" y="67"/>
                    <a:pt x="354" y="67"/>
                  </a:cubicBezTo>
                  <a:cubicBezTo>
                    <a:pt x="353" y="71"/>
                    <a:pt x="351" y="76"/>
                    <a:pt x="349" y="80"/>
                  </a:cubicBezTo>
                  <a:cubicBezTo>
                    <a:pt x="339" y="83"/>
                    <a:pt x="323" y="82"/>
                    <a:pt x="307" y="80"/>
                  </a:cubicBezTo>
                  <a:cubicBezTo>
                    <a:pt x="287" y="79"/>
                    <a:pt x="267" y="77"/>
                    <a:pt x="254" y="84"/>
                  </a:cubicBezTo>
                  <a:cubicBezTo>
                    <a:pt x="253" y="84"/>
                    <a:pt x="253" y="84"/>
                    <a:pt x="253" y="84"/>
                  </a:cubicBezTo>
                  <a:cubicBezTo>
                    <a:pt x="250" y="88"/>
                    <a:pt x="248" y="90"/>
                    <a:pt x="246" y="90"/>
                  </a:cubicBezTo>
                  <a:cubicBezTo>
                    <a:pt x="244" y="90"/>
                    <a:pt x="242" y="87"/>
                    <a:pt x="241" y="83"/>
                  </a:cubicBezTo>
                  <a:cubicBezTo>
                    <a:pt x="240" y="82"/>
                    <a:pt x="240" y="82"/>
                    <a:pt x="240" y="82"/>
                  </a:cubicBezTo>
                  <a:cubicBezTo>
                    <a:pt x="239" y="82"/>
                    <a:pt x="239" y="82"/>
                    <a:pt x="239" y="82"/>
                  </a:cubicBezTo>
                  <a:cubicBezTo>
                    <a:pt x="237" y="82"/>
                    <a:pt x="234" y="81"/>
                    <a:pt x="232" y="81"/>
                  </a:cubicBezTo>
                  <a:cubicBezTo>
                    <a:pt x="228" y="81"/>
                    <a:pt x="224" y="80"/>
                    <a:pt x="221" y="80"/>
                  </a:cubicBezTo>
                  <a:cubicBezTo>
                    <a:pt x="213" y="81"/>
                    <a:pt x="207" y="83"/>
                    <a:pt x="208" y="93"/>
                  </a:cubicBezTo>
                  <a:cubicBezTo>
                    <a:pt x="205" y="101"/>
                    <a:pt x="204" y="104"/>
                    <a:pt x="204" y="104"/>
                  </a:cubicBezTo>
                  <a:cubicBezTo>
                    <a:pt x="203" y="99"/>
                    <a:pt x="204" y="88"/>
                    <a:pt x="205" y="74"/>
                  </a:cubicBezTo>
                  <a:cubicBezTo>
                    <a:pt x="205" y="74"/>
                    <a:pt x="205" y="74"/>
                    <a:pt x="205" y="74"/>
                  </a:cubicBezTo>
                  <a:cubicBezTo>
                    <a:pt x="203" y="58"/>
                    <a:pt x="200" y="58"/>
                    <a:pt x="196" y="76"/>
                  </a:cubicBezTo>
                  <a:cubicBezTo>
                    <a:pt x="195" y="76"/>
                    <a:pt x="195" y="77"/>
                    <a:pt x="194" y="78"/>
                  </a:cubicBezTo>
                  <a:cubicBezTo>
                    <a:pt x="193" y="81"/>
                    <a:pt x="192" y="84"/>
                    <a:pt x="126" y="82"/>
                  </a:cubicBezTo>
                  <a:cubicBezTo>
                    <a:pt x="126" y="82"/>
                    <a:pt x="126" y="82"/>
                    <a:pt x="126" y="82"/>
                  </a:cubicBezTo>
                  <a:cubicBezTo>
                    <a:pt x="126" y="82"/>
                    <a:pt x="126" y="82"/>
                    <a:pt x="126" y="82"/>
                  </a:cubicBezTo>
                  <a:cubicBezTo>
                    <a:pt x="125" y="82"/>
                    <a:pt x="125" y="82"/>
                    <a:pt x="124" y="82"/>
                  </a:cubicBezTo>
                  <a:cubicBezTo>
                    <a:pt x="124" y="82"/>
                    <a:pt x="124" y="82"/>
                    <a:pt x="124" y="82"/>
                  </a:cubicBezTo>
                  <a:cubicBezTo>
                    <a:pt x="122" y="82"/>
                    <a:pt x="120" y="82"/>
                    <a:pt x="117" y="82"/>
                  </a:cubicBezTo>
                  <a:cubicBezTo>
                    <a:pt x="111" y="82"/>
                    <a:pt x="106" y="83"/>
                    <a:pt x="106" y="90"/>
                  </a:cubicBezTo>
                  <a:cubicBezTo>
                    <a:pt x="106" y="91"/>
                    <a:pt x="105" y="92"/>
                    <a:pt x="104" y="93"/>
                  </a:cubicBezTo>
                  <a:cubicBezTo>
                    <a:pt x="104" y="93"/>
                    <a:pt x="104" y="93"/>
                    <a:pt x="104" y="93"/>
                  </a:cubicBezTo>
                  <a:cubicBezTo>
                    <a:pt x="103" y="93"/>
                    <a:pt x="102" y="93"/>
                    <a:pt x="101" y="93"/>
                  </a:cubicBezTo>
                  <a:cubicBezTo>
                    <a:pt x="101" y="93"/>
                    <a:pt x="100" y="93"/>
                    <a:pt x="99" y="93"/>
                  </a:cubicBezTo>
                  <a:cubicBezTo>
                    <a:pt x="97" y="92"/>
                    <a:pt x="95" y="91"/>
                    <a:pt x="93" y="88"/>
                  </a:cubicBezTo>
                  <a:cubicBezTo>
                    <a:pt x="93" y="87"/>
                    <a:pt x="93" y="87"/>
                    <a:pt x="93" y="87"/>
                  </a:cubicBezTo>
                  <a:cubicBezTo>
                    <a:pt x="85" y="84"/>
                    <a:pt x="83" y="83"/>
                    <a:pt x="82" y="82"/>
                  </a:cubicBezTo>
                  <a:cubicBezTo>
                    <a:pt x="80" y="82"/>
                    <a:pt x="80" y="82"/>
                    <a:pt x="78" y="81"/>
                  </a:cubicBezTo>
                  <a:cubicBezTo>
                    <a:pt x="77" y="81"/>
                    <a:pt x="77" y="81"/>
                    <a:pt x="77" y="81"/>
                  </a:cubicBezTo>
                  <a:cubicBezTo>
                    <a:pt x="73" y="81"/>
                    <a:pt x="69" y="82"/>
                    <a:pt x="65" y="84"/>
                  </a:cubicBezTo>
                  <a:cubicBezTo>
                    <a:pt x="62" y="86"/>
                    <a:pt x="59" y="90"/>
                    <a:pt x="59" y="96"/>
                  </a:cubicBezTo>
                  <a:cubicBezTo>
                    <a:pt x="57" y="102"/>
                    <a:pt x="56" y="108"/>
                    <a:pt x="56" y="107"/>
                  </a:cubicBezTo>
                  <a:cubicBezTo>
                    <a:pt x="55" y="105"/>
                    <a:pt x="55" y="97"/>
                    <a:pt x="57" y="81"/>
                  </a:cubicBezTo>
                  <a:cubicBezTo>
                    <a:pt x="57" y="81"/>
                    <a:pt x="57" y="81"/>
                    <a:pt x="57" y="81"/>
                  </a:cubicBezTo>
                  <a:cubicBezTo>
                    <a:pt x="56" y="78"/>
                    <a:pt x="56" y="76"/>
                    <a:pt x="55" y="74"/>
                  </a:cubicBezTo>
                  <a:cubicBezTo>
                    <a:pt x="54" y="69"/>
                    <a:pt x="54" y="66"/>
                    <a:pt x="52" y="66"/>
                  </a:cubicBezTo>
                  <a:cubicBezTo>
                    <a:pt x="52" y="66"/>
                    <a:pt x="52" y="66"/>
                    <a:pt x="52" y="66"/>
                  </a:cubicBezTo>
                  <a:cubicBezTo>
                    <a:pt x="50" y="66"/>
                    <a:pt x="49" y="70"/>
                    <a:pt x="47" y="80"/>
                  </a:cubicBezTo>
                  <a:cubicBezTo>
                    <a:pt x="43" y="82"/>
                    <a:pt x="40" y="83"/>
                    <a:pt x="36" y="83"/>
                  </a:cubicBezTo>
                  <a:cubicBezTo>
                    <a:pt x="32" y="83"/>
                    <a:pt x="28" y="82"/>
                    <a:pt x="25" y="80"/>
                  </a:cubicBezTo>
                  <a:close/>
                  <a:moveTo>
                    <a:pt x="357" y="63"/>
                  </a:moveTo>
                  <a:cubicBezTo>
                    <a:pt x="358" y="63"/>
                    <a:pt x="358" y="62"/>
                    <a:pt x="358" y="62"/>
                  </a:cubicBezTo>
                  <a:cubicBezTo>
                    <a:pt x="358" y="62"/>
                    <a:pt x="358" y="62"/>
                    <a:pt x="358" y="62"/>
                  </a:cubicBezTo>
                  <a:cubicBezTo>
                    <a:pt x="357" y="62"/>
                    <a:pt x="357" y="63"/>
                    <a:pt x="357"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35" name="图片 34" descr="11"/>
          <p:cNvPicPr>
            <a:picLocks noChangeAspect="1"/>
          </p:cNvPicPr>
          <p:nvPr/>
        </p:nvPicPr>
        <p:blipFill>
          <a:blip r:embed="rId1"/>
          <a:stretch>
            <a:fillRect/>
          </a:stretch>
        </p:blipFill>
        <p:spPr>
          <a:xfrm>
            <a:off x="4531424" y="-587871"/>
            <a:ext cx="6034726" cy="2640192"/>
          </a:xfrm>
          <a:prstGeom prst="rect">
            <a:avLst/>
          </a:prstGeom>
        </p:spPr>
      </p:pic>
      <p:pic>
        <p:nvPicPr>
          <p:cNvPr id="5" name="图片 4" descr="89"/>
          <p:cNvPicPr>
            <a:picLocks noChangeAspect="1"/>
          </p:cNvPicPr>
          <p:nvPr/>
        </p:nvPicPr>
        <p:blipFill>
          <a:blip r:embed="rId2"/>
          <a:stretch>
            <a:fillRect/>
          </a:stretch>
        </p:blipFill>
        <p:spPr>
          <a:xfrm>
            <a:off x="-609890" y="2846009"/>
            <a:ext cx="5404204" cy="2851636"/>
          </a:xfrm>
          <a:prstGeom prst="rect">
            <a:avLst/>
          </a:prstGeom>
        </p:spPr>
      </p:pic>
      <p:pic>
        <p:nvPicPr>
          <p:cNvPr id="6" name="图片 5" descr="852"/>
          <p:cNvPicPr>
            <a:picLocks noChangeAspect="1"/>
          </p:cNvPicPr>
          <p:nvPr/>
        </p:nvPicPr>
        <p:blipFill>
          <a:blip r:embed="rId3"/>
          <a:stretch>
            <a:fillRect/>
          </a:stretch>
        </p:blipFill>
        <p:spPr>
          <a:xfrm>
            <a:off x="1358265" y="716280"/>
            <a:ext cx="981075" cy="889635"/>
          </a:xfrm>
          <a:prstGeom prst="rect">
            <a:avLst/>
          </a:prstGeom>
        </p:spPr>
      </p:pic>
      <p:pic>
        <p:nvPicPr>
          <p:cNvPr id="7" name="Keith Kenniff - Receives">
            <a:hlinkClick r:id="" action="ppaction://media"/>
          </p:cNvPr>
          <p:cNvPicPr>
            <a:picLocks noChangeAspect="1"/>
          </p:cNvPicPr>
          <p:nvPr>
            <a:audioFile r:link="rId4"/>
            <p:extLst>
              <p:ext uri="{DAA4B4D4-6D71-4841-9C94-3DE7FCFB9230}">
                <p14:media xmlns:p14="http://schemas.microsoft.com/office/powerpoint/2010/main" r:embed="rId5"/>
              </p:ext>
            </p:extLst>
          </p:nvPr>
        </p:nvPicPr>
        <p:blipFill>
          <a:blip r:embed="rId6"/>
          <a:stretch>
            <a:fillRect/>
          </a:stretch>
        </p:blipFill>
        <p:spPr>
          <a:xfrm>
            <a:off x="-609600" y="106750"/>
            <a:ext cx="609600" cy="609600"/>
          </a:xfrm>
          <a:prstGeom prst="rect">
            <a:avLst/>
          </a:prstGeom>
        </p:spPr>
      </p:pic>
      <p:pic>
        <p:nvPicPr>
          <p:cNvPr id="8" name="图片 7" descr="852"/>
          <p:cNvPicPr>
            <a:picLocks noChangeAspect="1"/>
          </p:cNvPicPr>
          <p:nvPr/>
        </p:nvPicPr>
        <p:blipFill>
          <a:blip r:embed="rId3"/>
          <a:stretch>
            <a:fillRect/>
          </a:stretch>
        </p:blipFill>
        <p:spPr>
          <a:xfrm rot="17520000">
            <a:off x="6824980" y="2845435"/>
            <a:ext cx="981075" cy="889635"/>
          </a:xfrm>
          <a:prstGeom prst="rect">
            <a:avLst/>
          </a:prstGeom>
        </p:spPr>
      </p:pic>
      <p:sp>
        <p:nvSpPr>
          <p:cNvPr id="10" name="圆角矩形 9"/>
          <p:cNvSpPr/>
          <p:nvPr/>
        </p:nvSpPr>
        <p:spPr>
          <a:xfrm>
            <a:off x="3943350" y="2997835"/>
            <a:ext cx="1229360" cy="325120"/>
          </a:xfrm>
          <a:prstGeom prst="roundRect">
            <a:avLst/>
          </a:prstGeom>
          <a:noFill/>
          <a:ln>
            <a:solidFill>
              <a:srgbClr val="FF7F7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7"/>
                                        </p:tgtEl>
                                      </p:cBhvr>
                                    </p:cmd>
                                  </p:childTnLst>
                                </p:cTn>
                              </p:par>
                            </p:childTnLst>
                          </p:cTn>
                        </p:par>
                        <p:par>
                          <p:cTn id="7" fill="hold">
                            <p:stCondLst>
                              <p:cond delay="0"/>
                            </p:stCondLst>
                            <p:childTnLst>
                              <p:par>
                                <p:cTn id="8" presetID="50" presetClass="entr" presetSubtype="0" decel="100000" fill="hold" nodeType="after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1000" fill="hold"/>
                                        <p:tgtEl>
                                          <p:spTgt spid="5"/>
                                        </p:tgtEl>
                                        <p:attrNameLst>
                                          <p:attrName>ppt_w</p:attrName>
                                        </p:attrNameLst>
                                      </p:cBhvr>
                                      <p:tavLst>
                                        <p:tav tm="0">
                                          <p:val>
                                            <p:strVal val="#ppt_w+.3"/>
                                          </p:val>
                                        </p:tav>
                                        <p:tav tm="100000">
                                          <p:val>
                                            <p:strVal val="#ppt_w"/>
                                          </p:val>
                                        </p:tav>
                                      </p:tavLst>
                                    </p:anim>
                                    <p:anim calcmode="lin" valueType="num">
                                      <p:cBhvr>
                                        <p:cTn id="11" dur="1000" fill="hold"/>
                                        <p:tgtEl>
                                          <p:spTgt spid="5"/>
                                        </p:tgtEl>
                                        <p:attrNameLst>
                                          <p:attrName>ppt_h</p:attrName>
                                        </p:attrNameLst>
                                      </p:cBhvr>
                                      <p:tavLst>
                                        <p:tav tm="0">
                                          <p:val>
                                            <p:strVal val="#ppt_h"/>
                                          </p:val>
                                        </p:tav>
                                        <p:tav tm="100000">
                                          <p:val>
                                            <p:strVal val="#ppt_h"/>
                                          </p:val>
                                        </p:tav>
                                      </p:tavLst>
                                    </p:anim>
                                    <p:animEffect transition="in" filter="fade">
                                      <p:cBhvr>
                                        <p:cTn id="12" dur="1000"/>
                                        <p:tgtEl>
                                          <p:spTgt spid="5"/>
                                        </p:tgtEl>
                                      </p:cBhvr>
                                    </p:animEffect>
                                  </p:childTnLst>
                                </p:cTn>
                              </p:par>
                            </p:childTnLst>
                          </p:cTn>
                        </p:par>
                        <p:par>
                          <p:cTn id="13" fill="hold">
                            <p:stCondLst>
                              <p:cond delay="1000"/>
                            </p:stCondLst>
                            <p:childTnLst>
                              <p:par>
                                <p:cTn id="14" presetID="50" presetClass="entr" presetSubtype="0" decel="100000" fill="hold" nodeType="afterEffect">
                                  <p:stCondLst>
                                    <p:cond delay="0"/>
                                  </p:stCondLst>
                                  <p:childTnLst>
                                    <p:set>
                                      <p:cBhvr>
                                        <p:cTn id="15" dur="1" fill="hold">
                                          <p:stCondLst>
                                            <p:cond delay="0"/>
                                          </p:stCondLst>
                                        </p:cTn>
                                        <p:tgtEl>
                                          <p:spTgt spid="35"/>
                                        </p:tgtEl>
                                        <p:attrNameLst>
                                          <p:attrName>style.visibility</p:attrName>
                                        </p:attrNameLst>
                                      </p:cBhvr>
                                      <p:to>
                                        <p:strVal val="visible"/>
                                      </p:to>
                                    </p:set>
                                    <p:anim calcmode="lin" valueType="num">
                                      <p:cBhvr>
                                        <p:cTn id="16" dur="1000" fill="hold"/>
                                        <p:tgtEl>
                                          <p:spTgt spid="35"/>
                                        </p:tgtEl>
                                        <p:attrNameLst>
                                          <p:attrName>ppt_w</p:attrName>
                                        </p:attrNameLst>
                                      </p:cBhvr>
                                      <p:tavLst>
                                        <p:tav tm="0">
                                          <p:val>
                                            <p:strVal val="#ppt_w+.3"/>
                                          </p:val>
                                        </p:tav>
                                        <p:tav tm="100000">
                                          <p:val>
                                            <p:strVal val="#ppt_w"/>
                                          </p:val>
                                        </p:tav>
                                      </p:tavLst>
                                    </p:anim>
                                    <p:anim calcmode="lin" valueType="num">
                                      <p:cBhvr>
                                        <p:cTn id="17" dur="1000" fill="hold"/>
                                        <p:tgtEl>
                                          <p:spTgt spid="35"/>
                                        </p:tgtEl>
                                        <p:attrNameLst>
                                          <p:attrName>ppt_h</p:attrName>
                                        </p:attrNameLst>
                                      </p:cBhvr>
                                      <p:tavLst>
                                        <p:tav tm="0">
                                          <p:val>
                                            <p:strVal val="#ppt_h"/>
                                          </p:val>
                                        </p:tav>
                                        <p:tav tm="100000">
                                          <p:val>
                                            <p:strVal val="#ppt_h"/>
                                          </p:val>
                                        </p:tav>
                                      </p:tavLst>
                                    </p:anim>
                                    <p:animEffect transition="in" filter="fade">
                                      <p:cBhvr>
                                        <p:cTn id="18" dur="1000"/>
                                        <p:tgtEl>
                                          <p:spTgt spid="35"/>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3"/>
                                        </p:tgtEl>
                                        <p:attrNameLst>
                                          <p:attrName>ppt_y</p:attrName>
                                        </p:attrNameLst>
                                      </p:cBhvr>
                                      <p:tavLst>
                                        <p:tav tm="0">
                                          <p:val>
                                            <p:strVal val="#ppt_y"/>
                                          </p:val>
                                        </p:tav>
                                        <p:tav tm="100000">
                                          <p:val>
                                            <p:strVal val="#ppt_y"/>
                                          </p:val>
                                        </p:tav>
                                      </p:tavLst>
                                    </p:anim>
                                    <p:anim calcmode="lin" valueType="num">
                                      <p:cBhvr>
                                        <p:cTn id="2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3"/>
                                        </p:tgtEl>
                                      </p:cBhvr>
                                    </p:animEffect>
                                  </p:childTnLst>
                                </p:cTn>
                              </p:par>
                            </p:childTnLst>
                          </p:cTn>
                        </p:par>
                        <p:par>
                          <p:cTn id="27" fill="hold">
                            <p:stCondLst>
                              <p:cond delay="3250"/>
                            </p:stCondLst>
                            <p:childTnLst>
                              <p:par>
                                <p:cTn id="28" presetID="42" presetClass="entr" presetSubtype="0" fill="hold" grpId="0"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1000"/>
                                        <p:tgtEl>
                                          <p:spTgt spid="4"/>
                                        </p:tgtEl>
                                      </p:cBhvr>
                                    </p:animEffect>
                                    <p:anim calcmode="lin" valueType="num">
                                      <p:cBhvr>
                                        <p:cTn id="31" dur="1000" fill="hold"/>
                                        <p:tgtEl>
                                          <p:spTgt spid="4"/>
                                        </p:tgtEl>
                                        <p:attrNameLst>
                                          <p:attrName>ppt_x</p:attrName>
                                        </p:attrNameLst>
                                      </p:cBhvr>
                                      <p:tavLst>
                                        <p:tav tm="0">
                                          <p:val>
                                            <p:strVal val="#ppt_x"/>
                                          </p:val>
                                        </p:tav>
                                        <p:tav tm="100000">
                                          <p:val>
                                            <p:strVal val="#ppt_x"/>
                                          </p:val>
                                        </p:tav>
                                      </p:tavLst>
                                    </p:anim>
                                    <p:anim calcmode="lin" valueType="num">
                                      <p:cBhvr>
                                        <p:cTn id="32" dur="1000" fill="hold"/>
                                        <p:tgtEl>
                                          <p:spTgt spid="4"/>
                                        </p:tgtEl>
                                        <p:attrNameLst>
                                          <p:attrName>ppt_y</p:attrName>
                                        </p:attrNameLst>
                                      </p:cBhvr>
                                      <p:tavLst>
                                        <p:tav tm="0">
                                          <p:val>
                                            <p:strVal val="#ppt_y+.1"/>
                                          </p:val>
                                        </p:tav>
                                        <p:tav tm="100000">
                                          <p:val>
                                            <p:strVal val="#ppt_y"/>
                                          </p:val>
                                        </p:tav>
                                      </p:tavLst>
                                    </p:anim>
                                  </p:childTnLst>
                                </p:cTn>
                              </p:par>
                            </p:childTnLst>
                          </p:cTn>
                        </p:par>
                        <p:par>
                          <p:cTn id="33" fill="hold">
                            <p:stCondLst>
                              <p:cond delay="4250"/>
                            </p:stCondLst>
                            <p:childTnLst>
                              <p:par>
                                <p:cTn id="34" presetID="53" presetClass="entr" presetSubtype="16" fill="hold" nodeType="afterEffect">
                                  <p:stCondLst>
                                    <p:cond delay="0"/>
                                  </p:stCondLst>
                                  <p:childTnLst>
                                    <p:set>
                                      <p:cBhvr>
                                        <p:cTn id="35" dur="1" fill="hold">
                                          <p:stCondLst>
                                            <p:cond delay="0"/>
                                          </p:stCondLst>
                                        </p:cTn>
                                        <p:tgtEl>
                                          <p:spTgt spid="39"/>
                                        </p:tgtEl>
                                        <p:attrNameLst>
                                          <p:attrName>style.visibility</p:attrName>
                                        </p:attrNameLst>
                                      </p:cBhvr>
                                      <p:to>
                                        <p:strVal val="visible"/>
                                      </p:to>
                                    </p:set>
                                    <p:anim calcmode="lin" valueType="num">
                                      <p:cBhvr>
                                        <p:cTn id="36" dur="500" fill="hold"/>
                                        <p:tgtEl>
                                          <p:spTgt spid="39"/>
                                        </p:tgtEl>
                                        <p:attrNameLst>
                                          <p:attrName>ppt_w</p:attrName>
                                        </p:attrNameLst>
                                      </p:cBhvr>
                                      <p:tavLst>
                                        <p:tav tm="0">
                                          <p:val>
                                            <p:fltVal val="0"/>
                                          </p:val>
                                        </p:tav>
                                        <p:tav tm="100000">
                                          <p:val>
                                            <p:strVal val="#ppt_w"/>
                                          </p:val>
                                        </p:tav>
                                      </p:tavLst>
                                    </p:anim>
                                    <p:anim calcmode="lin" valueType="num">
                                      <p:cBhvr>
                                        <p:cTn id="37" dur="500" fill="hold"/>
                                        <p:tgtEl>
                                          <p:spTgt spid="39"/>
                                        </p:tgtEl>
                                        <p:attrNameLst>
                                          <p:attrName>ppt_h</p:attrName>
                                        </p:attrNameLst>
                                      </p:cBhvr>
                                      <p:tavLst>
                                        <p:tav tm="0">
                                          <p:val>
                                            <p:fltVal val="0"/>
                                          </p:val>
                                        </p:tav>
                                        <p:tav tm="100000">
                                          <p:val>
                                            <p:strVal val="#ppt_h"/>
                                          </p:val>
                                        </p:tav>
                                      </p:tavLst>
                                    </p:anim>
                                    <p:animEffect transition="in" filter="fade">
                                      <p:cBhvr>
                                        <p:cTn id="38" dur="500"/>
                                        <p:tgtEl>
                                          <p:spTgt spid="39"/>
                                        </p:tgtEl>
                                      </p:cBhvr>
                                    </p:animEffect>
                                  </p:childTnLst>
                                </p:cTn>
                              </p:par>
                              <p:par>
                                <p:cTn id="39" presetID="53" presetClass="entr" presetSubtype="16" fill="hold" nodeType="withEffect">
                                  <p:stCondLst>
                                    <p:cond delay="0"/>
                                  </p:stCondLst>
                                  <p:childTnLst>
                                    <p:set>
                                      <p:cBhvr>
                                        <p:cTn id="40" dur="1" fill="hold">
                                          <p:stCondLst>
                                            <p:cond delay="0"/>
                                          </p:stCondLst>
                                        </p:cTn>
                                        <p:tgtEl>
                                          <p:spTgt spid="42"/>
                                        </p:tgtEl>
                                        <p:attrNameLst>
                                          <p:attrName>style.visibility</p:attrName>
                                        </p:attrNameLst>
                                      </p:cBhvr>
                                      <p:to>
                                        <p:strVal val="visible"/>
                                      </p:to>
                                    </p:set>
                                    <p:anim calcmode="lin" valueType="num">
                                      <p:cBhvr>
                                        <p:cTn id="41" dur="500" fill="hold"/>
                                        <p:tgtEl>
                                          <p:spTgt spid="42"/>
                                        </p:tgtEl>
                                        <p:attrNameLst>
                                          <p:attrName>ppt_w</p:attrName>
                                        </p:attrNameLst>
                                      </p:cBhvr>
                                      <p:tavLst>
                                        <p:tav tm="0">
                                          <p:val>
                                            <p:fltVal val="0"/>
                                          </p:val>
                                        </p:tav>
                                        <p:tav tm="100000">
                                          <p:val>
                                            <p:strVal val="#ppt_w"/>
                                          </p:val>
                                        </p:tav>
                                      </p:tavLst>
                                    </p:anim>
                                    <p:anim calcmode="lin" valueType="num">
                                      <p:cBhvr>
                                        <p:cTn id="42" dur="500" fill="hold"/>
                                        <p:tgtEl>
                                          <p:spTgt spid="42"/>
                                        </p:tgtEl>
                                        <p:attrNameLst>
                                          <p:attrName>ppt_h</p:attrName>
                                        </p:attrNameLst>
                                      </p:cBhvr>
                                      <p:tavLst>
                                        <p:tav tm="0">
                                          <p:val>
                                            <p:fltVal val="0"/>
                                          </p:val>
                                        </p:tav>
                                        <p:tav tm="100000">
                                          <p:val>
                                            <p:strVal val="#ppt_h"/>
                                          </p:val>
                                        </p:tav>
                                      </p:tavLst>
                                    </p:anim>
                                    <p:animEffect transition="in" filter="fade">
                                      <p:cBhvr>
                                        <p:cTn id="43" dur="500"/>
                                        <p:tgtEl>
                                          <p:spTgt spid="42"/>
                                        </p:tgtEl>
                                      </p:cBhvr>
                                    </p:animEffect>
                                  </p:childTnLst>
                                </p:cTn>
                              </p:par>
                              <p:par>
                                <p:cTn id="44" presetID="53" presetClass="entr" presetSubtype="16" fill="hold" nodeType="withEffect">
                                  <p:stCondLst>
                                    <p:cond delay="0"/>
                                  </p:stCondLst>
                                  <p:childTnLst>
                                    <p:set>
                                      <p:cBhvr>
                                        <p:cTn id="45" dur="1" fill="hold">
                                          <p:stCondLst>
                                            <p:cond delay="0"/>
                                          </p:stCondLst>
                                        </p:cTn>
                                        <p:tgtEl>
                                          <p:spTgt spid="45"/>
                                        </p:tgtEl>
                                        <p:attrNameLst>
                                          <p:attrName>style.visibility</p:attrName>
                                        </p:attrNameLst>
                                      </p:cBhvr>
                                      <p:to>
                                        <p:strVal val="visible"/>
                                      </p:to>
                                    </p:set>
                                    <p:anim calcmode="lin" valueType="num">
                                      <p:cBhvr>
                                        <p:cTn id="46" dur="500" fill="hold"/>
                                        <p:tgtEl>
                                          <p:spTgt spid="45"/>
                                        </p:tgtEl>
                                        <p:attrNameLst>
                                          <p:attrName>ppt_w</p:attrName>
                                        </p:attrNameLst>
                                      </p:cBhvr>
                                      <p:tavLst>
                                        <p:tav tm="0">
                                          <p:val>
                                            <p:fltVal val="0"/>
                                          </p:val>
                                        </p:tav>
                                        <p:tav tm="100000">
                                          <p:val>
                                            <p:strVal val="#ppt_w"/>
                                          </p:val>
                                        </p:tav>
                                      </p:tavLst>
                                    </p:anim>
                                    <p:anim calcmode="lin" valueType="num">
                                      <p:cBhvr>
                                        <p:cTn id="47" dur="500" fill="hold"/>
                                        <p:tgtEl>
                                          <p:spTgt spid="45"/>
                                        </p:tgtEl>
                                        <p:attrNameLst>
                                          <p:attrName>ppt_h</p:attrName>
                                        </p:attrNameLst>
                                      </p:cBhvr>
                                      <p:tavLst>
                                        <p:tav tm="0">
                                          <p:val>
                                            <p:fltVal val="0"/>
                                          </p:val>
                                        </p:tav>
                                        <p:tav tm="100000">
                                          <p:val>
                                            <p:strVal val="#ppt_h"/>
                                          </p:val>
                                        </p:tav>
                                      </p:tavLst>
                                    </p:anim>
                                    <p:animEffect transition="in" filter="fade">
                                      <p:cBhvr>
                                        <p:cTn id="48" dur="500"/>
                                        <p:tgtEl>
                                          <p:spTgt spid="45"/>
                                        </p:tgtEl>
                                      </p:cBhvr>
                                    </p:animEffect>
                                  </p:childTnLst>
                                </p:cTn>
                              </p:par>
                              <p:par>
                                <p:cTn id="49" presetID="53" presetClass="entr" presetSubtype="16" fill="hold" nodeType="with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p:cTn id="51" dur="500" fill="hold"/>
                                        <p:tgtEl>
                                          <p:spTgt spid="49"/>
                                        </p:tgtEl>
                                        <p:attrNameLst>
                                          <p:attrName>ppt_w</p:attrName>
                                        </p:attrNameLst>
                                      </p:cBhvr>
                                      <p:tavLst>
                                        <p:tav tm="0">
                                          <p:val>
                                            <p:fltVal val="0"/>
                                          </p:val>
                                        </p:tav>
                                        <p:tav tm="100000">
                                          <p:val>
                                            <p:strVal val="#ppt_w"/>
                                          </p:val>
                                        </p:tav>
                                      </p:tavLst>
                                    </p:anim>
                                    <p:anim calcmode="lin" valueType="num">
                                      <p:cBhvr>
                                        <p:cTn id="52" dur="500" fill="hold"/>
                                        <p:tgtEl>
                                          <p:spTgt spid="49"/>
                                        </p:tgtEl>
                                        <p:attrNameLst>
                                          <p:attrName>ppt_h</p:attrName>
                                        </p:attrNameLst>
                                      </p:cBhvr>
                                      <p:tavLst>
                                        <p:tav tm="0">
                                          <p:val>
                                            <p:fltVal val="0"/>
                                          </p:val>
                                        </p:tav>
                                        <p:tav tm="100000">
                                          <p:val>
                                            <p:strVal val="#ppt_h"/>
                                          </p:val>
                                        </p:tav>
                                      </p:tavLst>
                                    </p:anim>
                                    <p:animEffect transition="in" filter="fade">
                                      <p:cBhvr>
                                        <p:cTn id="53" dur="500"/>
                                        <p:tgtEl>
                                          <p:spTgt spid="49"/>
                                        </p:tgtEl>
                                      </p:cBhvr>
                                    </p:animEffect>
                                  </p:childTnLst>
                                </p:cTn>
                              </p:par>
                              <p:par>
                                <p:cTn id="54" presetID="53" presetClass="entr" presetSubtype="16" fill="hold" nodeType="withEffect">
                                  <p:stCondLst>
                                    <p:cond delay="0"/>
                                  </p:stCondLst>
                                  <p:childTnLst>
                                    <p:set>
                                      <p:cBhvr>
                                        <p:cTn id="55" dur="1" fill="hold">
                                          <p:stCondLst>
                                            <p:cond delay="0"/>
                                          </p:stCondLst>
                                        </p:cTn>
                                        <p:tgtEl>
                                          <p:spTgt spid="53"/>
                                        </p:tgtEl>
                                        <p:attrNameLst>
                                          <p:attrName>style.visibility</p:attrName>
                                        </p:attrNameLst>
                                      </p:cBhvr>
                                      <p:to>
                                        <p:strVal val="visible"/>
                                      </p:to>
                                    </p:set>
                                    <p:anim calcmode="lin" valueType="num">
                                      <p:cBhvr>
                                        <p:cTn id="56" dur="500" fill="hold"/>
                                        <p:tgtEl>
                                          <p:spTgt spid="53"/>
                                        </p:tgtEl>
                                        <p:attrNameLst>
                                          <p:attrName>ppt_w</p:attrName>
                                        </p:attrNameLst>
                                      </p:cBhvr>
                                      <p:tavLst>
                                        <p:tav tm="0">
                                          <p:val>
                                            <p:fltVal val="0"/>
                                          </p:val>
                                        </p:tav>
                                        <p:tav tm="100000">
                                          <p:val>
                                            <p:strVal val="#ppt_w"/>
                                          </p:val>
                                        </p:tav>
                                      </p:tavLst>
                                    </p:anim>
                                    <p:anim calcmode="lin" valueType="num">
                                      <p:cBhvr>
                                        <p:cTn id="57" dur="500" fill="hold"/>
                                        <p:tgtEl>
                                          <p:spTgt spid="53"/>
                                        </p:tgtEl>
                                        <p:attrNameLst>
                                          <p:attrName>ppt_h</p:attrName>
                                        </p:attrNameLst>
                                      </p:cBhvr>
                                      <p:tavLst>
                                        <p:tav tm="0">
                                          <p:val>
                                            <p:fltVal val="0"/>
                                          </p:val>
                                        </p:tav>
                                        <p:tav tm="100000">
                                          <p:val>
                                            <p:strVal val="#ppt_h"/>
                                          </p:val>
                                        </p:tav>
                                      </p:tavLst>
                                    </p:anim>
                                    <p:animEffect transition="in" filter="fade">
                                      <p:cBhvr>
                                        <p:cTn id="58" dur="500"/>
                                        <p:tgtEl>
                                          <p:spTgt spid="53"/>
                                        </p:tgtEl>
                                      </p:cBhvr>
                                    </p:animEffect>
                                  </p:childTnLst>
                                </p:cTn>
                              </p:par>
                            </p:childTnLst>
                          </p:cTn>
                        </p:par>
                        <p:par>
                          <p:cTn id="59" fill="hold">
                            <p:stCondLst>
                              <p:cond delay="4750"/>
                            </p:stCondLst>
                            <p:childTnLst>
                              <p:par>
                                <p:cTn id="60" presetID="17" presetClass="entr" presetSubtype="10" fill="hold" nodeType="afterEffect">
                                  <p:stCondLst>
                                    <p:cond delay="0"/>
                                  </p:stCondLst>
                                  <p:childTnLst>
                                    <p:set>
                                      <p:cBhvr>
                                        <p:cTn id="61" dur="1" fill="hold">
                                          <p:stCondLst>
                                            <p:cond delay="0"/>
                                          </p:stCondLst>
                                        </p:cTn>
                                        <p:tgtEl>
                                          <p:spTgt spid="6"/>
                                        </p:tgtEl>
                                        <p:attrNameLst>
                                          <p:attrName>style.visibility</p:attrName>
                                        </p:attrNameLst>
                                      </p:cBhvr>
                                      <p:to>
                                        <p:strVal val="visible"/>
                                      </p:to>
                                    </p:set>
                                    <p:anim calcmode="lin" valueType="num">
                                      <p:cBhvr>
                                        <p:cTn id="62" dur="500" fill="hold"/>
                                        <p:tgtEl>
                                          <p:spTgt spid="6"/>
                                        </p:tgtEl>
                                        <p:attrNameLst>
                                          <p:attrName>ppt_w</p:attrName>
                                        </p:attrNameLst>
                                      </p:cBhvr>
                                      <p:tavLst>
                                        <p:tav tm="0">
                                          <p:val>
                                            <p:fltVal val="0"/>
                                          </p:val>
                                        </p:tav>
                                        <p:tav tm="100000">
                                          <p:val>
                                            <p:strVal val="#ppt_w"/>
                                          </p:val>
                                        </p:tav>
                                      </p:tavLst>
                                    </p:anim>
                                    <p:anim calcmode="lin" valueType="num">
                                      <p:cBhvr>
                                        <p:cTn id="63" dur="500" fill="hold"/>
                                        <p:tgtEl>
                                          <p:spTgt spid="6"/>
                                        </p:tgtEl>
                                        <p:attrNameLst>
                                          <p:attrName>ppt_h</p:attrName>
                                        </p:attrNameLst>
                                      </p:cBhvr>
                                      <p:tavLst>
                                        <p:tav tm="0">
                                          <p:val>
                                            <p:strVal val="#ppt_h"/>
                                          </p:val>
                                        </p:tav>
                                        <p:tav tm="100000">
                                          <p:val>
                                            <p:strVal val="#ppt_h"/>
                                          </p:val>
                                        </p:tav>
                                      </p:tavLst>
                                    </p:anim>
                                  </p:childTnLst>
                                </p:cTn>
                              </p:par>
                            </p:childTnLst>
                          </p:cTn>
                        </p:par>
                        <p:par>
                          <p:cTn id="64" fill="hold">
                            <p:stCondLst>
                              <p:cond delay="5250"/>
                            </p:stCondLst>
                            <p:childTnLst>
                              <p:par>
                                <p:cTn id="65" presetID="17" presetClass="entr" presetSubtype="10" fill="hold" nodeType="afterEffect">
                                  <p:stCondLst>
                                    <p:cond delay="0"/>
                                  </p:stCondLst>
                                  <p:childTnLst>
                                    <p:set>
                                      <p:cBhvr>
                                        <p:cTn id="66" dur="1" fill="hold">
                                          <p:stCondLst>
                                            <p:cond delay="0"/>
                                          </p:stCondLst>
                                        </p:cTn>
                                        <p:tgtEl>
                                          <p:spTgt spid="8"/>
                                        </p:tgtEl>
                                        <p:attrNameLst>
                                          <p:attrName>style.visibility</p:attrName>
                                        </p:attrNameLst>
                                      </p:cBhvr>
                                      <p:to>
                                        <p:strVal val="visible"/>
                                      </p:to>
                                    </p:set>
                                    <p:anim calcmode="lin" valueType="num">
                                      <p:cBhvr>
                                        <p:cTn id="67" dur="500" fill="hold"/>
                                        <p:tgtEl>
                                          <p:spTgt spid="8"/>
                                        </p:tgtEl>
                                        <p:attrNameLst>
                                          <p:attrName>ppt_w</p:attrName>
                                        </p:attrNameLst>
                                      </p:cBhvr>
                                      <p:tavLst>
                                        <p:tav tm="0">
                                          <p:val>
                                            <p:fltVal val="0"/>
                                          </p:val>
                                        </p:tav>
                                        <p:tav tm="100000">
                                          <p:val>
                                            <p:strVal val="#ppt_w"/>
                                          </p:val>
                                        </p:tav>
                                      </p:tavLst>
                                    </p:anim>
                                    <p:anim calcmode="lin" valueType="num">
                                      <p:cBhvr>
                                        <p:cTn id="68" dur="5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69" fill="hold">
                      <p:stCondLst>
                        <p:cond delay="indefinite"/>
                      </p:stCondLst>
                      <p:childTnLst>
                        <p:par>
                          <p:cTn id="70" fill="hold">
                            <p:stCondLst>
                              <p:cond delay="0"/>
                            </p:stCondLst>
                            <p:childTnLst>
                              <p:par>
                                <p:cTn id="71" presetID="3" presetClass="entr" presetSubtype="10" fill="hold" grpId="0" nodeType="click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blinds(horizontal)">
                                      <p:cBhvr>
                                        <p:cTn id="7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4" repeatCount="indefinite" fill="hold" display="0">
                  <p:stCondLst>
                    <p:cond delay="indefinite"/>
                  </p:stCondLst>
                  <p:endCondLst>
                    <p:cond evt="onStopAudio" delay="0">
                      <p:tgtEl>
                        <p:sldTgt/>
                      </p:tgtEl>
                    </p:cond>
                  </p:endCondLst>
                </p:cTn>
                <p:tgtEl>
                  <p:spTgt spid="7"/>
                </p:tgtEl>
              </p:cMediaNode>
            </p:audio>
          </p:childTnLst>
        </p:cTn>
      </p:par>
    </p:tnLst>
    <p:bldLst>
      <p:bldP spid="3" grpId="0"/>
      <p:bldP spid="4" grpId="0"/>
      <p:bldP spid="10"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六边形 1"/>
          <p:cNvSpPr/>
          <p:nvPr/>
        </p:nvSpPr>
        <p:spPr>
          <a:xfrm rot="5400000">
            <a:off x="1083945" y="1967865"/>
            <a:ext cx="1861185" cy="1729105"/>
          </a:xfrm>
          <a:prstGeom prst="hexagon">
            <a:avLst/>
          </a:prstGeom>
          <a:solidFill>
            <a:srgbClr val="FF7F7F"/>
          </a:solidFill>
          <a:ln>
            <a:solidFill>
              <a:schemeClr val="bg1">
                <a:lumMod val="9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sp>
        <p:nvSpPr>
          <p:cNvPr id="3" name="六边形 2"/>
          <p:cNvSpPr/>
          <p:nvPr/>
        </p:nvSpPr>
        <p:spPr>
          <a:xfrm rot="5400000">
            <a:off x="4236667" y="1124563"/>
            <a:ext cx="668234" cy="576064"/>
          </a:xfrm>
          <a:prstGeom prst="hexagon">
            <a:avLst/>
          </a:prstGeom>
          <a:solidFill>
            <a:schemeClr val="bg1">
              <a:lumMod val="95000"/>
            </a:schemeClr>
          </a:solidFill>
          <a:ln>
            <a:solidFill>
              <a:schemeClr val="bg1">
                <a:lumMod val="9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文本框 53"/>
          <p:cNvSpPr txBox="1">
            <a:spLocks noChangeArrowheads="1"/>
          </p:cNvSpPr>
          <p:nvPr/>
        </p:nvSpPr>
        <p:spPr bwMode="auto">
          <a:xfrm>
            <a:off x="4930775" y="1101725"/>
            <a:ext cx="32099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zh-CN" altLang="en-US" dirty="0">
                <a:solidFill>
                  <a:srgbClr val="FF7F7F"/>
                </a:solidFill>
                <a:latin typeface="黑体-简" panose="02000000000000000000" pitchFamily="2" charset="-122"/>
                <a:ea typeface="黑体-简" panose="02000000000000000000" pitchFamily="2" charset="-122"/>
              </a:rPr>
              <a:t>应用冷、热疗法的基础知识</a:t>
            </a:r>
            <a:endParaRPr lang="zh-CN" altLang="en-US" dirty="0">
              <a:solidFill>
                <a:srgbClr val="FF7F7F"/>
              </a:solidFill>
              <a:latin typeface="黑体-简" panose="02000000000000000000" pitchFamily="2" charset="-122"/>
              <a:ea typeface="黑体-简" panose="02000000000000000000" pitchFamily="2" charset="-122"/>
            </a:endParaRPr>
          </a:p>
        </p:txBody>
      </p:sp>
      <p:sp>
        <p:nvSpPr>
          <p:cNvPr id="7" name="文本框 53"/>
          <p:cNvSpPr txBox="1">
            <a:spLocks noChangeArrowheads="1"/>
          </p:cNvSpPr>
          <p:nvPr/>
        </p:nvSpPr>
        <p:spPr bwMode="auto">
          <a:xfrm>
            <a:off x="3634680" y="1101591"/>
            <a:ext cx="194421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rgbClr val="FF7F7F"/>
                </a:solidFill>
                <a:latin typeface="黑体-简" panose="02000000000000000000" pitchFamily="2" charset="-122"/>
                <a:ea typeface="黑体-简" panose="02000000000000000000" pitchFamily="2" charset="-122"/>
              </a:rPr>
              <a:t>01</a:t>
            </a:r>
            <a:endParaRPr lang="en-US" altLang="zh-CN" sz="2800" dirty="0">
              <a:solidFill>
                <a:srgbClr val="FF7F7F"/>
              </a:solidFill>
              <a:latin typeface="黑体-简" panose="02000000000000000000" pitchFamily="2" charset="-122"/>
              <a:ea typeface="黑体-简" panose="02000000000000000000" pitchFamily="2" charset="-122"/>
            </a:endParaRPr>
          </a:p>
        </p:txBody>
      </p:sp>
      <p:sp>
        <p:nvSpPr>
          <p:cNvPr id="17" name="文本框 53"/>
          <p:cNvSpPr txBox="1">
            <a:spLocks noChangeArrowheads="1"/>
          </p:cNvSpPr>
          <p:nvPr/>
        </p:nvSpPr>
        <p:spPr bwMode="auto">
          <a:xfrm>
            <a:off x="1022985" y="2226945"/>
            <a:ext cx="1982470" cy="1137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zh-CN" altLang="en-US" sz="4000" dirty="0">
                <a:solidFill>
                  <a:schemeClr val="bg1"/>
                </a:solidFill>
                <a:latin typeface="方正兰亭中粗黑_GBK" panose="02000000000000000000" pitchFamily="2" charset="-122"/>
                <a:ea typeface="方正兰亭中粗黑_GBK" panose="02000000000000000000" pitchFamily="2" charset="-122"/>
              </a:rPr>
              <a:t>目录</a:t>
            </a:r>
            <a:r>
              <a:rPr lang="en-US" altLang="zh-CN" sz="2800" dirty="0">
                <a:solidFill>
                  <a:schemeClr val="bg1"/>
                </a:solidFill>
                <a:latin typeface="方正兰亭中粗黑_GBK" panose="02000000000000000000" pitchFamily="2" charset="-122"/>
                <a:ea typeface="方正兰亭中粗黑_GBK" panose="02000000000000000000" pitchFamily="2" charset="-122"/>
              </a:rPr>
              <a:t>CONTENT</a:t>
            </a:r>
            <a:endParaRPr lang="en-US" altLang="zh-CN" sz="2800" dirty="0">
              <a:solidFill>
                <a:schemeClr val="bg1"/>
              </a:solidFill>
              <a:latin typeface="方正兰亭中粗黑_GBK" panose="02000000000000000000" pitchFamily="2" charset="-122"/>
              <a:ea typeface="方正兰亭中粗黑_GBK" panose="02000000000000000000" pitchFamily="2" charset="-122"/>
            </a:endParaRPr>
          </a:p>
        </p:txBody>
      </p:sp>
      <p:sp>
        <p:nvSpPr>
          <p:cNvPr id="18" name="六边形 17"/>
          <p:cNvSpPr/>
          <p:nvPr/>
        </p:nvSpPr>
        <p:spPr>
          <a:xfrm rot="5400000">
            <a:off x="4236667" y="2111189"/>
            <a:ext cx="668234" cy="576064"/>
          </a:xfrm>
          <a:prstGeom prst="hexagon">
            <a:avLst/>
          </a:prstGeom>
          <a:solidFill>
            <a:schemeClr val="bg1">
              <a:lumMod val="95000"/>
            </a:schemeClr>
          </a:solidFill>
          <a:ln>
            <a:solidFill>
              <a:schemeClr val="bg1">
                <a:lumMod val="9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文本框 53"/>
          <p:cNvSpPr txBox="1">
            <a:spLocks noChangeArrowheads="1"/>
          </p:cNvSpPr>
          <p:nvPr/>
        </p:nvSpPr>
        <p:spPr bwMode="auto">
          <a:xfrm>
            <a:off x="3634680" y="2067262"/>
            <a:ext cx="194421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rgbClr val="FF7F7F"/>
                </a:solidFill>
                <a:latin typeface="黑体-简" panose="02000000000000000000" pitchFamily="2" charset="-122"/>
                <a:ea typeface="黑体-简" panose="02000000000000000000" pitchFamily="2" charset="-122"/>
              </a:rPr>
              <a:t>02</a:t>
            </a:r>
            <a:endParaRPr lang="en-US" altLang="zh-CN" sz="2800" dirty="0">
              <a:solidFill>
                <a:srgbClr val="FF7F7F"/>
              </a:solidFill>
              <a:latin typeface="黑体-简" panose="02000000000000000000" pitchFamily="2" charset="-122"/>
              <a:ea typeface="黑体-简" panose="02000000000000000000" pitchFamily="2" charset="-122"/>
            </a:endParaRPr>
          </a:p>
        </p:txBody>
      </p:sp>
      <p:sp>
        <p:nvSpPr>
          <p:cNvPr id="21" name="六边形 20"/>
          <p:cNvSpPr/>
          <p:nvPr/>
        </p:nvSpPr>
        <p:spPr>
          <a:xfrm rot="5400000">
            <a:off x="4236667" y="3047293"/>
            <a:ext cx="668234" cy="576064"/>
          </a:xfrm>
          <a:prstGeom prst="hexagon">
            <a:avLst/>
          </a:prstGeom>
          <a:solidFill>
            <a:schemeClr val="bg1">
              <a:lumMod val="95000"/>
            </a:schemeClr>
          </a:solidFill>
          <a:ln>
            <a:solidFill>
              <a:schemeClr val="bg1">
                <a:lumMod val="9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文本框 53"/>
          <p:cNvSpPr txBox="1">
            <a:spLocks noChangeArrowheads="1"/>
          </p:cNvSpPr>
          <p:nvPr/>
        </p:nvSpPr>
        <p:spPr bwMode="auto">
          <a:xfrm>
            <a:off x="4930775" y="3162935"/>
            <a:ext cx="305244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zh-CN" altLang="en-US" dirty="0">
                <a:solidFill>
                  <a:srgbClr val="FF7F7F"/>
                </a:solidFill>
                <a:latin typeface="黑体-简" panose="02000000000000000000" pitchFamily="2" charset="-122"/>
                <a:ea typeface="黑体-简" panose="02000000000000000000" pitchFamily="2" charset="-122"/>
              </a:rPr>
              <a:t>热疗法的</a:t>
            </a:r>
            <a:r>
              <a:rPr lang="zh-CN" altLang="en-US" dirty="0">
                <a:solidFill>
                  <a:srgbClr val="FF7F7F"/>
                </a:solidFill>
                <a:latin typeface="黑体-简" panose="02000000000000000000" pitchFamily="2" charset="-122"/>
                <a:ea typeface="黑体-简" panose="02000000000000000000" pitchFamily="2" charset="-122"/>
              </a:rPr>
              <a:t>应用</a:t>
            </a:r>
            <a:endParaRPr lang="zh-CN" altLang="en-US" dirty="0">
              <a:solidFill>
                <a:srgbClr val="FF7F7F"/>
              </a:solidFill>
              <a:latin typeface="黑体-简" panose="02000000000000000000" pitchFamily="2" charset="-122"/>
              <a:ea typeface="黑体-简" panose="02000000000000000000" pitchFamily="2" charset="-122"/>
            </a:endParaRPr>
          </a:p>
        </p:txBody>
      </p:sp>
      <p:sp>
        <p:nvSpPr>
          <p:cNvPr id="23" name="文本框 53"/>
          <p:cNvSpPr txBox="1">
            <a:spLocks noChangeArrowheads="1"/>
          </p:cNvSpPr>
          <p:nvPr/>
        </p:nvSpPr>
        <p:spPr bwMode="auto">
          <a:xfrm>
            <a:off x="3634680" y="3004636"/>
            <a:ext cx="194421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rgbClr val="FF7F7F"/>
                </a:solidFill>
                <a:latin typeface="黑体-简" panose="02000000000000000000" pitchFamily="2" charset="-122"/>
                <a:ea typeface="黑体-简" panose="02000000000000000000" pitchFamily="2" charset="-122"/>
              </a:rPr>
              <a:t>03</a:t>
            </a:r>
            <a:endParaRPr lang="en-US" altLang="zh-CN" sz="2800" dirty="0">
              <a:solidFill>
                <a:srgbClr val="FF7F7F"/>
              </a:solidFill>
              <a:latin typeface="黑体-简" panose="02000000000000000000" pitchFamily="2" charset="-122"/>
              <a:ea typeface="黑体-简" panose="02000000000000000000" pitchFamily="2" charset="-122"/>
            </a:endParaRPr>
          </a:p>
        </p:txBody>
      </p:sp>
      <p:pic>
        <p:nvPicPr>
          <p:cNvPr id="35" name="图片 34" descr="11"/>
          <p:cNvPicPr>
            <a:picLocks noChangeAspect="1"/>
          </p:cNvPicPr>
          <p:nvPr/>
        </p:nvPicPr>
        <p:blipFill>
          <a:blip r:embed="rId1"/>
          <a:stretch>
            <a:fillRect/>
          </a:stretch>
        </p:blipFill>
        <p:spPr>
          <a:xfrm rot="20700000">
            <a:off x="-878205" y="-423545"/>
            <a:ext cx="5518150" cy="2414270"/>
          </a:xfrm>
          <a:prstGeom prst="rect">
            <a:avLst/>
          </a:prstGeom>
        </p:spPr>
      </p:pic>
      <p:pic>
        <p:nvPicPr>
          <p:cNvPr id="8" name="图片 7" descr="852"/>
          <p:cNvPicPr>
            <a:picLocks noChangeAspect="1"/>
          </p:cNvPicPr>
          <p:nvPr/>
        </p:nvPicPr>
        <p:blipFill>
          <a:blip r:embed="rId2"/>
          <a:stretch>
            <a:fillRect/>
          </a:stretch>
        </p:blipFill>
        <p:spPr>
          <a:xfrm>
            <a:off x="539115" y="3364230"/>
            <a:ext cx="981075" cy="889635"/>
          </a:xfrm>
          <a:prstGeom prst="rect">
            <a:avLst/>
          </a:prstGeom>
        </p:spPr>
      </p:pic>
      <p:pic>
        <p:nvPicPr>
          <p:cNvPr id="9" name="图片 8" descr="852"/>
          <p:cNvPicPr>
            <a:picLocks noChangeAspect="1"/>
          </p:cNvPicPr>
          <p:nvPr/>
        </p:nvPicPr>
        <p:blipFill>
          <a:blip r:embed="rId2"/>
          <a:stretch>
            <a:fillRect/>
          </a:stretch>
        </p:blipFill>
        <p:spPr>
          <a:xfrm rot="15000000">
            <a:off x="7427595" y="688340"/>
            <a:ext cx="981075" cy="889635"/>
          </a:xfrm>
          <a:prstGeom prst="rect">
            <a:avLst/>
          </a:prstGeom>
        </p:spPr>
      </p:pic>
      <p:sp>
        <p:nvSpPr>
          <p:cNvPr id="5" name="文本框 4"/>
          <p:cNvSpPr txBox="1"/>
          <p:nvPr/>
        </p:nvSpPr>
        <p:spPr>
          <a:xfrm>
            <a:off x="5243830" y="2084705"/>
            <a:ext cx="2426335" cy="368300"/>
          </a:xfrm>
          <a:prstGeom prst="rect">
            <a:avLst/>
          </a:prstGeom>
          <a:noFill/>
        </p:spPr>
        <p:txBody>
          <a:bodyPr wrap="square" rtlCol="0">
            <a:spAutoFit/>
          </a:bodyPr>
          <a:p>
            <a:pPr algn="ctr" eaLnBrk="1" hangingPunct="1"/>
            <a:r>
              <a:rPr lang="zh-CN" altLang="en-US" dirty="0">
                <a:solidFill>
                  <a:srgbClr val="FF7F7F"/>
                </a:solidFill>
                <a:latin typeface="黑体-简" panose="02000000000000000000" pitchFamily="2" charset="-122"/>
                <a:ea typeface="黑体-简" panose="02000000000000000000" pitchFamily="2" charset="-122"/>
                <a:sym typeface="+mn-ea"/>
              </a:rPr>
              <a:t>冷疗法的</a:t>
            </a:r>
            <a:r>
              <a:rPr lang="zh-CN" altLang="en-US" dirty="0">
                <a:solidFill>
                  <a:srgbClr val="FF7F7F"/>
                </a:solidFill>
                <a:latin typeface="黑体-简" panose="02000000000000000000" pitchFamily="2" charset="-122"/>
                <a:ea typeface="黑体-简" panose="02000000000000000000" pitchFamily="2" charset="-122"/>
                <a:sym typeface="+mn-ea"/>
              </a:rPr>
              <a:t>应用</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 calcmode="lin" valueType="num">
                                      <p:cBhvr>
                                        <p:cTn id="14" dur="1000" fill="hold"/>
                                        <p:tgtEl>
                                          <p:spTgt spid="3"/>
                                        </p:tgtEl>
                                        <p:attrNameLst>
                                          <p:attrName>style.rotation</p:attrName>
                                        </p:attrNameLst>
                                      </p:cBhvr>
                                      <p:tavLst>
                                        <p:tav tm="0">
                                          <p:val>
                                            <p:fltVal val="90"/>
                                          </p:val>
                                        </p:tav>
                                        <p:tav tm="100000">
                                          <p:val>
                                            <p:fltVal val="0"/>
                                          </p:val>
                                        </p:tav>
                                      </p:tavLst>
                                    </p:anim>
                                    <p:animEffect transition="in" filter="fade">
                                      <p:cBhvr>
                                        <p:cTn id="15" dur="1000"/>
                                        <p:tgtEl>
                                          <p:spTgt spid="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31" presetClass="entr" presetSubtype="0"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1000" fill="hold"/>
                                        <p:tgtEl>
                                          <p:spTgt spid="18"/>
                                        </p:tgtEl>
                                        <p:attrNameLst>
                                          <p:attrName>ppt_w</p:attrName>
                                        </p:attrNameLst>
                                      </p:cBhvr>
                                      <p:tavLst>
                                        <p:tav tm="0">
                                          <p:val>
                                            <p:fltVal val="0"/>
                                          </p:val>
                                        </p:tav>
                                        <p:tav tm="100000">
                                          <p:val>
                                            <p:strVal val="#ppt_w"/>
                                          </p:val>
                                        </p:tav>
                                      </p:tavLst>
                                    </p:anim>
                                    <p:anim calcmode="lin" valueType="num">
                                      <p:cBhvr>
                                        <p:cTn id="28" dur="1000" fill="hold"/>
                                        <p:tgtEl>
                                          <p:spTgt spid="18"/>
                                        </p:tgtEl>
                                        <p:attrNameLst>
                                          <p:attrName>ppt_h</p:attrName>
                                        </p:attrNameLst>
                                      </p:cBhvr>
                                      <p:tavLst>
                                        <p:tav tm="0">
                                          <p:val>
                                            <p:fltVal val="0"/>
                                          </p:val>
                                        </p:tav>
                                        <p:tav tm="100000">
                                          <p:val>
                                            <p:strVal val="#ppt_h"/>
                                          </p:val>
                                        </p:tav>
                                      </p:tavLst>
                                    </p:anim>
                                    <p:anim calcmode="lin" valueType="num">
                                      <p:cBhvr>
                                        <p:cTn id="29" dur="1000" fill="hold"/>
                                        <p:tgtEl>
                                          <p:spTgt spid="18"/>
                                        </p:tgtEl>
                                        <p:attrNameLst>
                                          <p:attrName>style.rotation</p:attrName>
                                        </p:attrNameLst>
                                      </p:cBhvr>
                                      <p:tavLst>
                                        <p:tav tm="0">
                                          <p:val>
                                            <p:fltVal val="90"/>
                                          </p:val>
                                        </p:tav>
                                        <p:tav tm="100000">
                                          <p:val>
                                            <p:fltVal val="0"/>
                                          </p:val>
                                        </p:tav>
                                      </p:tavLst>
                                    </p:anim>
                                    <p:animEffect transition="in" filter="fade">
                                      <p:cBhvr>
                                        <p:cTn id="30" dur="1000"/>
                                        <p:tgtEl>
                                          <p:spTgt spid="18"/>
                                        </p:tgtEl>
                                      </p:cBhvr>
                                    </p:animEffect>
                                  </p:childTnLst>
                                </p:cTn>
                              </p:par>
                            </p:childTnLst>
                          </p:cTn>
                        </p:par>
                        <p:par>
                          <p:cTn id="31" fill="hold">
                            <p:stCondLst>
                              <p:cond delay="3500"/>
                            </p:stCondLst>
                            <p:childTnLst>
                              <p:par>
                                <p:cTn id="32" presetID="10" presetClass="entr" presetSubtype="0"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par>
                          <p:cTn id="35" fill="hold">
                            <p:stCondLst>
                              <p:cond delay="4000"/>
                            </p:stCondLst>
                            <p:childTnLst>
                              <p:par>
                                <p:cTn id="36" presetID="31" presetClass="entr" presetSubtype="0"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1000" fill="hold"/>
                                        <p:tgtEl>
                                          <p:spTgt spid="21"/>
                                        </p:tgtEl>
                                        <p:attrNameLst>
                                          <p:attrName>ppt_w</p:attrName>
                                        </p:attrNameLst>
                                      </p:cBhvr>
                                      <p:tavLst>
                                        <p:tav tm="0">
                                          <p:val>
                                            <p:fltVal val="0"/>
                                          </p:val>
                                        </p:tav>
                                        <p:tav tm="100000">
                                          <p:val>
                                            <p:strVal val="#ppt_w"/>
                                          </p:val>
                                        </p:tav>
                                      </p:tavLst>
                                    </p:anim>
                                    <p:anim calcmode="lin" valueType="num">
                                      <p:cBhvr>
                                        <p:cTn id="39" dur="1000" fill="hold"/>
                                        <p:tgtEl>
                                          <p:spTgt spid="21"/>
                                        </p:tgtEl>
                                        <p:attrNameLst>
                                          <p:attrName>ppt_h</p:attrName>
                                        </p:attrNameLst>
                                      </p:cBhvr>
                                      <p:tavLst>
                                        <p:tav tm="0">
                                          <p:val>
                                            <p:fltVal val="0"/>
                                          </p:val>
                                        </p:tav>
                                        <p:tav tm="100000">
                                          <p:val>
                                            <p:strVal val="#ppt_h"/>
                                          </p:val>
                                        </p:tav>
                                      </p:tavLst>
                                    </p:anim>
                                    <p:anim calcmode="lin" valueType="num">
                                      <p:cBhvr>
                                        <p:cTn id="40" dur="1000" fill="hold"/>
                                        <p:tgtEl>
                                          <p:spTgt spid="21"/>
                                        </p:tgtEl>
                                        <p:attrNameLst>
                                          <p:attrName>style.rotation</p:attrName>
                                        </p:attrNameLst>
                                      </p:cBhvr>
                                      <p:tavLst>
                                        <p:tav tm="0">
                                          <p:val>
                                            <p:fltVal val="90"/>
                                          </p:val>
                                        </p:tav>
                                        <p:tav tm="100000">
                                          <p:val>
                                            <p:fltVal val="0"/>
                                          </p:val>
                                        </p:tav>
                                      </p:tavLst>
                                    </p:anim>
                                    <p:animEffect transition="in" filter="fade">
                                      <p:cBhvr>
                                        <p:cTn id="41" dur="1000"/>
                                        <p:tgtEl>
                                          <p:spTgt spid="21"/>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left)">
                                      <p:cBhvr>
                                        <p:cTn id="49" dur="500"/>
                                        <p:tgtEl>
                                          <p:spTgt spid="22"/>
                                        </p:tgtEl>
                                      </p:cBhvr>
                                    </p:animEffect>
                                  </p:childTnLst>
                                </p:cTn>
                              </p:par>
                            </p:childTnLst>
                          </p:cTn>
                        </p:par>
                        <p:par>
                          <p:cTn id="50" fill="hold">
                            <p:stCondLst>
                              <p:cond delay="6000"/>
                            </p:stCondLst>
                            <p:childTnLst>
                              <p:par>
                                <p:cTn id="51" presetID="31" presetClass="entr" presetSubtype="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 calcmode="lin" valueType="num">
                                      <p:cBhvr>
                                        <p:cTn id="53" dur="1000" fill="hold"/>
                                        <p:tgtEl>
                                          <p:spTgt spid="2"/>
                                        </p:tgtEl>
                                        <p:attrNameLst>
                                          <p:attrName>ppt_w</p:attrName>
                                        </p:attrNameLst>
                                      </p:cBhvr>
                                      <p:tavLst>
                                        <p:tav tm="0">
                                          <p:val>
                                            <p:fltVal val="0"/>
                                          </p:val>
                                        </p:tav>
                                        <p:tav tm="100000">
                                          <p:val>
                                            <p:strVal val="#ppt_w"/>
                                          </p:val>
                                        </p:tav>
                                      </p:tavLst>
                                    </p:anim>
                                    <p:anim calcmode="lin" valueType="num">
                                      <p:cBhvr>
                                        <p:cTn id="54" dur="1000" fill="hold"/>
                                        <p:tgtEl>
                                          <p:spTgt spid="2"/>
                                        </p:tgtEl>
                                        <p:attrNameLst>
                                          <p:attrName>ppt_h</p:attrName>
                                        </p:attrNameLst>
                                      </p:cBhvr>
                                      <p:tavLst>
                                        <p:tav tm="0">
                                          <p:val>
                                            <p:fltVal val="0"/>
                                          </p:val>
                                        </p:tav>
                                        <p:tav tm="100000">
                                          <p:val>
                                            <p:strVal val="#ppt_h"/>
                                          </p:val>
                                        </p:tav>
                                      </p:tavLst>
                                    </p:anim>
                                    <p:anim calcmode="lin" valueType="num">
                                      <p:cBhvr>
                                        <p:cTn id="55" dur="1000" fill="hold"/>
                                        <p:tgtEl>
                                          <p:spTgt spid="2"/>
                                        </p:tgtEl>
                                        <p:attrNameLst>
                                          <p:attrName>style.rotation</p:attrName>
                                        </p:attrNameLst>
                                      </p:cBhvr>
                                      <p:tavLst>
                                        <p:tav tm="0">
                                          <p:val>
                                            <p:fltVal val="90"/>
                                          </p:val>
                                        </p:tav>
                                        <p:tav tm="100000">
                                          <p:val>
                                            <p:fltVal val="0"/>
                                          </p:val>
                                        </p:tav>
                                      </p:tavLst>
                                    </p:anim>
                                    <p:animEffect transition="in" filter="fade">
                                      <p:cBhvr>
                                        <p:cTn id="56" dur="1000"/>
                                        <p:tgtEl>
                                          <p:spTgt spid="2"/>
                                        </p:tgtEl>
                                      </p:cBhvr>
                                    </p:animEffect>
                                  </p:childTnLst>
                                </p:cTn>
                              </p:par>
                            </p:childTnLst>
                          </p:cTn>
                        </p:par>
                        <p:par>
                          <p:cTn id="57" fill="hold">
                            <p:stCondLst>
                              <p:cond delay="7000"/>
                            </p:stCondLst>
                            <p:childTnLst>
                              <p:par>
                                <p:cTn id="58" presetID="50" presetClass="entr" presetSubtype="0" decel="100000" fill="hold" nodeType="afterEffect">
                                  <p:stCondLst>
                                    <p:cond delay="0"/>
                                  </p:stCondLst>
                                  <p:childTnLst>
                                    <p:set>
                                      <p:cBhvr>
                                        <p:cTn id="59" dur="1" fill="hold">
                                          <p:stCondLst>
                                            <p:cond delay="0"/>
                                          </p:stCondLst>
                                        </p:cTn>
                                        <p:tgtEl>
                                          <p:spTgt spid="35"/>
                                        </p:tgtEl>
                                        <p:attrNameLst>
                                          <p:attrName>style.visibility</p:attrName>
                                        </p:attrNameLst>
                                      </p:cBhvr>
                                      <p:to>
                                        <p:strVal val="visible"/>
                                      </p:to>
                                    </p:set>
                                    <p:anim calcmode="lin" valueType="num">
                                      <p:cBhvr>
                                        <p:cTn id="60" dur="1000" fill="hold"/>
                                        <p:tgtEl>
                                          <p:spTgt spid="35"/>
                                        </p:tgtEl>
                                        <p:attrNameLst>
                                          <p:attrName>ppt_w</p:attrName>
                                        </p:attrNameLst>
                                      </p:cBhvr>
                                      <p:tavLst>
                                        <p:tav tm="0">
                                          <p:val>
                                            <p:strVal val="#ppt_w+.3"/>
                                          </p:val>
                                        </p:tav>
                                        <p:tav tm="100000">
                                          <p:val>
                                            <p:strVal val="#ppt_w"/>
                                          </p:val>
                                        </p:tav>
                                      </p:tavLst>
                                    </p:anim>
                                    <p:anim calcmode="lin" valueType="num">
                                      <p:cBhvr>
                                        <p:cTn id="61" dur="1000" fill="hold"/>
                                        <p:tgtEl>
                                          <p:spTgt spid="35"/>
                                        </p:tgtEl>
                                        <p:attrNameLst>
                                          <p:attrName>ppt_h</p:attrName>
                                        </p:attrNameLst>
                                      </p:cBhvr>
                                      <p:tavLst>
                                        <p:tav tm="0">
                                          <p:val>
                                            <p:strVal val="#ppt_h"/>
                                          </p:val>
                                        </p:tav>
                                        <p:tav tm="100000">
                                          <p:val>
                                            <p:strVal val="#ppt_h"/>
                                          </p:val>
                                        </p:tav>
                                      </p:tavLst>
                                    </p:anim>
                                    <p:animEffect transition="in" filter="fade">
                                      <p:cBhvr>
                                        <p:cTn id="62" dur="1000"/>
                                        <p:tgtEl>
                                          <p:spTgt spid="35"/>
                                        </p:tgtEl>
                                      </p:cBhvr>
                                    </p:animEffect>
                                  </p:childTnLst>
                                </p:cTn>
                              </p:par>
                            </p:childTnLst>
                          </p:cTn>
                        </p:par>
                        <p:par>
                          <p:cTn id="63" fill="hold">
                            <p:stCondLst>
                              <p:cond delay="8000"/>
                            </p:stCondLst>
                            <p:childTnLst>
                              <p:par>
                                <p:cTn id="64" presetID="17" presetClass="entr" presetSubtype="10"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p:cTn id="66" dur="500" fill="hold"/>
                                        <p:tgtEl>
                                          <p:spTgt spid="8"/>
                                        </p:tgtEl>
                                        <p:attrNameLst>
                                          <p:attrName>ppt_w</p:attrName>
                                        </p:attrNameLst>
                                      </p:cBhvr>
                                      <p:tavLst>
                                        <p:tav tm="0">
                                          <p:val>
                                            <p:fltVal val="0"/>
                                          </p:val>
                                        </p:tav>
                                        <p:tav tm="100000">
                                          <p:val>
                                            <p:strVal val="#ppt_w"/>
                                          </p:val>
                                        </p:tav>
                                      </p:tavLst>
                                    </p:anim>
                                    <p:anim calcmode="lin" valueType="num">
                                      <p:cBhvr>
                                        <p:cTn id="67" dur="500" fill="hold"/>
                                        <p:tgtEl>
                                          <p:spTgt spid="8"/>
                                        </p:tgtEl>
                                        <p:attrNameLst>
                                          <p:attrName>ppt_h</p:attrName>
                                        </p:attrNameLst>
                                      </p:cBhvr>
                                      <p:tavLst>
                                        <p:tav tm="0">
                                          <p:val>
                                            <p:strVal val="#ppt_h"/>
                                          </p:val>
                                        </p:tav>
                                        <p:tav tm="100000">
                                          <p:val>
                                            <p:strVal val="#ppt_h"/>
                                          </p:val>
                                        </p:tav>
                                      </p:tavLst>
                                    </p:anim>
                                  </p:childTnLst>
                                </p:cTn>
                              </p:par>
                            </p:childTnLst>
                          </p:cTn>
                        </p:par>
                        <p:par>
                          <p:cTn id="68" fill="hold">
                            <p:stCondLst>
                              <p:cond delay="8500"/>
                            </p:stCondLst>
                            <p:childTnLst>
                              <p:par>
                                <p:cTn id="69" presetID="17" presetClass="entr" presetSubtype="10"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6" grpId="0"/>
      <p:bldP spid="7" grpId="0"/>
      <p:bldP spid="17" grpId="0"/>
      <p:bldP spid="18" grpId="0" bldLvl="0" animBg="1"/>
      <p:bldP spid="20" grpId="0"/>
      <p:bldP spid="21" grpId="0" bldLvl="0" animBg="1"/>
      <p:bldP spid="22" grpId="0"/>
      <p:bldP spid="23" grpId="0"/>
      <p:bldP spid="2"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1434042" y="2197486"/>
            <a:ext cx="6421120" cy="583565"/>
          </a:xfrm>
          <a:prstGeom prst="rect">
            <a:avLst/>
          </a:prstGeom>
          <a:noFill/>
        </p:spPr>
        <p:txBody>
          <a:bodyPr wrap="none" rtlCol="0">
            <a:spAutoFit/>
          </a:bodyPr>
          <a:lstStyle/>
          <a:p>
            <a:pPr algn="l"/>
            <a:r>
              <a:rPr lang="zh-CN" altLang="en-US" sz="3200" b="1">
                <a:solidFill>
                  <a:srgbClr val="FF7F7F"/>
                </a:solidFill>
                <a:latin typeface="微软雅黑" panose="020B0503020204020204" charset="-122"/>
                <a:ea typeface="微软雅黑" panose="020B0503020204020204" charset="-122"/>
              </a:rPr>
              <a:t>任务一 应用冷、热疗法的基础知识</a:t>
            </a:r>
            <a:endParaRPr lang="zh-CN" altLang="en-US" sz="3200" b="1">
              <a:solidFill>
                <a:srgbClr val="FF7F7F"/>
              </a:solidFill>
              <a:latin typeface="微软雅黑" panose="020B0503020204020204" charset="-122"/>
              <a:ea typeface="微软雅黑" panose="020B0503020204020204" charset="-122"/>
            </a:endParaRPr>
          </a:p>
        </p:txBody>
      </p:sp>
      <p:grpSp>
        <p:nvGrpSpPr>
          <p:cNvPr id="4" name="组合 3"/>
          <p:cNvGrpSpPr/>
          <p:nvPr/>
        </p:nvGrpSpPr>
        <p:grpSpPr>
          <a:xfrm>
            <a:off x="3903281" y="1244963"/>
            <a:ext cx="1337863" cy="816800"/>
            <a:chOff x="7304087" y="2314113"/>
            <a:chExt cx="1001487" cy="611434"/>
          </a:xfrm>
        </p:grpSpPr>
        <p:sp>
          <p:nvSpPr>
            <p:cNvPr id="5" name="对角圆角矩形 4"/>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1">
                <a:latin typeface="微软雅黑" panose="020B0503020204020204" charset="-122"/>
                <a:ea typeface="微软雅黑" panose="020B0503020204020204" charset="-122"/>
              </a:endParaRPr>
            </a:p>
          </p:txBody>
        </p:sp>
        <p:pic>
          <p:nvPicPr>
            <p:cNvPr id="6" name="图片 5"/>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sp>
        <p:nvSpPr>
          <p:cNvPr id="3" name="文本框 2"/>
          <p:cNvSpPr txBox="1"/>
          <p:nvPr/>
        </p:nvSpPr>
        <p:spPr>
          <a:xfrm>
            <a:off x="1290561" y="3279203"/>
            <a:ext cx="6564572" cy="257175"/>
          </a:xfrm>
          <a:prstGeom prst="rect">
            <a:avLst/>
          </a:prstGeom>
          <a:noFill/>
        </p:spPr>
        <p:txBody>
          <a:bodyPr wrap="square" rtlCol="0">
            <a:spAutoFit/>
          </a:bodyPr>
          <a:lstStyle/>
          <a:p>
            <a:pPr lvl="0" algn="ctr"/>
            <a:endParaRPr sz="1080" dirty="0">
              <a:solidFill>
                <a:schemeClr val="tx1">
                  <a:lumMod val="50000"/>
                  <a:lumOff val="50000"/>
                </a:schemeClr>
              </a:solidFill>
              <a:latin typeface="微软雅黑" panose="020B0503020204020204" charset="-122"/>
              <a:ea typeface="微软雅黑" panose="020B0503020204020204" charset="-122"/>
              <a:cs typeface="+mn-ea"/>
            </a:endParaRPr>
          </a:p>
        </p:txBody>
      </p:sp>
      <p:pic>
        <p:nvPicPr>
          <p:cNvPr id="8" name="图片 7" descr="852"/>
          <p:cNvPicPr>
            <a:picLocks noChangeAspect="1"/>
          </p:cNvPicPr>
          <p:nvPr/>
        </p:nvPicPr>
        <p:blipFill>
          <a:blip r:embed="rId2"/>
          <a:stretch>
            <a:fillRect/>
          </a:stretch>
        </p:blipFill>
        <p:spPr>
          <a:xfrm>
            <a:off x="2574925" y="810260"/>
            <a:ext cx="981075" cy="88963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5300" fill="hold"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45300" fill="hold" grpId="0" nodeType="withEffect">
                                  <p:stCondLst>
                                    <p:cond delay="7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1+#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15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750" fill="hold"/>
                                        <p:tgtEl>
                                          <p:spTgt spid="3"/>
                                        </p:tgtEl>
                                        <p:attrNameLst>
                                          <p:attrName>ppt_x</p:attrName>
                                        </p:attrNameLst>
                                      </p:cBhvr>
                                      <p:tavLst>
                                        <p:tav tm="0">
                                          <p:val>
                                            <p:strVal val="#ppt_x"/>
                                          </p:val>
                                        </p:tav>
                                        <p:tav tm="100000">
                                          <p:val>
                                            <p:strVal val="#ppt_x"/>
                                          </p:val>
                                        </p:tav>
                                      </p:tavLst>
                                    </p:anim>
                                    <p:anim calcmode="lin" valueType="num">
                                      <p:cBhvr additive="base">
                                        <p:cTn id="16" dur="750" fill="hold"/>
                                        <p:tgtEl>
                                          <p:spTgt spid="3"/>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17" presetClass="entr" presetSubtype="10"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冷、热疗法的</a:t>
              </a:r>
              <a:r>
                <a:rPr lang="zh-CN" altLang="en-US" sz="1755" b="0">
                  <a:solidFill>
                    <a:srgbClr val="FF7F7F"/>
                  </a:solidFill>
                  <a:latin typeface="微软雅黑" panose="020B0503020204020204" charset="-122"/>
                  <a:ea typeface="微软雅黑" panose="020B0503020204020204" charset="-122"/>
                </a:rPr>
                <a:t>概念</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70" name="MH_Text_1"/>
          <p:cNvSpPr txBox="1">
            <a:spLocks noChangeArrowheads="1"/>
          </p:cNvSpPr>
          <p:nvPr>
            <p:custDataLst>
              <p:tags r:id="rId2"/>
            </p:custDataLst>
          </p:nvPr>
        </p:nvSpPr>
        <p:spPr bwMode="auto">
          <a:xfrm>
            <a:off x="844550" y="656590"/>
            <a:ext cx="7693660" cy="252095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lIns="102150" tIns="51073" rIns="102150" bIns="51073">
            <a:noAutofit/>
          </a:bodyPr>
          <a:lstStyle>
            <a:defPPr>
              <a:defRPr lang="en-US"/>
            </a:defPPr>
            <a:lvl1pPr algn="l" rtl="0" fontAlgn="base">
              <a:spcBef>
                <a:spcPct val="0"/>
              </a:spcBef>
              <a:spcAft>
                <a:spcPct val="0"/>
              </a:spcAft>
              <a:defRPr kern="1200">
                <a:solidFill>
                  <a:schemeClr val="tx1"/>
                </a:solidFill>
                <a:latin typeface="Calibri" panose="020F050202020403020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charset="0"/>
                <a:ea typeface="+mn-ea"/>
                <a:cs typeface="Arial" panose="020B0604020202020204" pitchFamily="34" charset="0"/>
              </a:defRPr>
            </a:lvl9pPr>
          </a:lstStyle>
          <a:p>
            <a:pPr algn="l" fontAlgn="auto">
              <a:lnSpc>
                <a:spcPct val="130000"/>
              </a:lnSpc>
              <a:spcBef>
                <a:spcPts val="0"/>
              </a:spcBef>
              <a:spcAft>
                <a:spcPts val="0"/>
              </a:spcAft>
            </a:pPr>
            <a:r>
              <a:rPr lang="en-US" altLang="zh-CN" dirty="0">
                <a:solidFill>
                  <a:schemeClr val="tx1"/>
                </a:solidFill>
                <a:latin typeface="+mn-ea"/>
                <a:cs typeface="+mn-ea"/>
                <a:sym typeface="+mn-lt"/>
              </a:rPr>
              <a:t>   </a:t>
            </a:r>
            <a:r>
              <a:rPr lang="zh-CN" altLang="en-US" dirty="0">
                <a:solidFill>
                  <a:schemeClr val="tx1"/>
                </a:solidFill>
                <a:effectLst>
                  <a:outerShdw blurRad="38100" dist="19050" dir="2700000" algn="tl" rotWithShape="0">
                    <a:schemeClr val="dk1">
                      <a:alpha val="40000"/>
                    </a:schemeClr>
                  </a:outerShdw>
                </a:effectLst>
                <a:latin typeface="+mn-ea"/>
                <a:cs typeface="+mn-ea"/>
                <a:sym typeface="+mn-lt"/>
              </a:rPr>
              <a:t>冷、热疗法是利用低于或高于人体温度的物质作用于体表皮肤，通过神经传到引起皮肤和内脏器官血管的收缩和舒张，改变机体个体系统血液循环和新陈代谢，达到治疗目的。</a:t>
            </a:r>
            <a:endParaRPr lang="zh-CN" altLang="en-US" dirty="0">
              <a:solidFill>
                <a:schemeClr val="tx1"/>
              </a:solidFill>
              <a:effectLst>
                <a:outerShdw blurRad="38100" dist="19050" dir="2700000" algn="tl" rotWithShape="0">
                  <a:schemeClr val="dk1">
                    <a:alpha val="40000"/>
                  </a:schemeClr>
                </a:outerShdw>
              </a:effectLst>
              <a:latin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3" presetClass="entr" presetSubtype="528" fill="hold" grpId="0" nodeType="afterEffect">
                                  <p:stCondLst>
                                    <p:cond delay="0"/>
                                  </p:stCondLst>
                                  <p:childTnLst>
                                    <p:set>
                                      <p:cBhvr>
                                        <p:cTn id="12" dur="1" fill="hold">
                                          <p:stCondLst>
                                            <p:cond delay="0"/>
                                          </p:stCondLst>
                                        </p:cTn>
                                        <p:tgtEl>
                                          <p:spTgt spid="70"/>
                                        </p:tgtEl>
                                        <p:attrNameLst>
                                          <p:attrName>style.visibility</p:attrName>
                                        </p:attrNameLst>
                                      </p:cBhvr>
                                      <p:to>
                                        <p:strVal val="visible"/>
                                      </p:to>
                                    </p:set>
                                    <p:anim calcmode="lin" valueType="num">
                                      <p:cBhvr>
                                        <p:cTn id="13" dur="500" fill="hold"/>
                                        <p:tgtEl>
                                          <p:spTgt spid="70"/>
                                        </p:tgtEl>
                                        <p:attrNameLst>
                                          <p:attrName>ppt_w</p:attrName>
                                        </p:attrNameLst>
                                      </p:cBhvr>
                                      <p:tavLst>
                                        <p:tav tm="0">
                                          <p:val>
                                            <p:fltVal val="0"/>
                                          </p:val>
                                        </p:tav>
                                        <p:tav tm="100000">
                                          <p:val>
                                            <p:strVal val="#ppt_w"/>
                                          </p:val>
                                        </p:tav>
                                      </p:tavLst>
                                    </p:anim>
                                    <p:anim calcmode="lin" valueType="num">
                                      <p:cBhvr>
                                        <p:cTn id="14" dur="500" fill="hold"/>
                                        <p:tgtEl>
                                          <p:spTgt spid="70"/>
                                        </p:tgtEl>
                                        <p:attrNameLst>
                                          <p:attrName>ppt_h</p:attrName>
                                        </p:attrNameLst>
                                      </p:cBhvr>
                                      <p:tavLst>
                                        <p:tav tm="0">
                                          <p:val>
                                            <p:fltVal val="0"/>
                                          </p:val>
                                        </p:tav>
                                        <p:tav tm="100000">
                                          <p:val>
                                            <p:strVal val="#ppt_h"/>
                                          </p:val>
                                        </p:tav>
                                      </p:tavLst>
                                    </p:anim>
                                    <p:anim calcmode="lin" valueType="num">
                                      <p:cBhvr>
                                        <p:cTn id="15" dur="500" fill="hold"/>
                                        <p:tgtEl>
                                          <p:spTgt spid="70"/>
                                        </p:tgtEl>
                                        <p:attrNameLst>
                                          <p:attrName>ppt_x</p:attrName>
                                        </p:attrNameLst>
                                      </p:cBhvr>
                                      <p:tavLst>
                                        <p:tav tm="0">
                                          <p:val>
                                            <p:fltVal val="0.5"/>
                                          </p:val>
                                        </p:tav>
                                        <p:tav tm="100000">
                                          <p:val>
                                            <p:strVal val="#ppt_x"/>
                                          </p:val>
                                        </p:tav>
                                      </p:tavLst>
                                    </p:anim>
                                    <p:anim calcmode="lin" valueType="num">
                                      <p:cBhvr>
                                        <p:cTn id="16" dur="500" fill="hold"/>
                                        <p:tgtEl>
                                          <p:spTgt spid="70"/>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冷、热疗法</a:t>
              </a:r>
              <a:r>
                <a:rPr lang="zh-CN" altLang="en-US" sz="1755" b="0">
                  <a:solidFill>
                    <a:srgbClr val="FF7F7F"/>
                  </a:solidFill>
                  <a:latin typeface="微软雅黑" panose="020B0503020204020204" charset="-122"/>
                  <a:ea typeface="微软雅黑" panose="020B0503020204020204" charset="-122"/>
                </a:rPr>
                <a:t>效应</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7" name="矩形 6"/>
          <p:cNvSpPr/>
          <p:nvPr/>
        </p:nvSpPr>
        <p:spPr>
          <a:xfrm>
            <a:off x="4902582" y="1"/>
            <a:ext cx="3785488" cy="293972"/>
          </a:xfrm>
          <a:prstGeom prst="rect">
            <a:avLst/>
          </a:prstGeom>
          <a:solidFill>
            <a:srgbClr val="9682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00" name="文本框 99"/>
          <p:cNvSpPr txBox="1"/>
          <p:nvPr/>
        </p:nvSpPr>
        <p:spPr>
          <a:xfrm>
            <a:off x="3096895" y="556260"/>
            <a:ext cx="2934970" cy="398780"/>
          </a:xfrm>
          <a:prstGeom prst="rect">
            <a:avLst/>
          </a:prstGeom>
          <a:noFill/>
          <a:ln w="9525">
            <a:noFill/>
          </a:ln>
        </p:spPr>
        <p:txBody>
          <a:bodyPr wrap="square">
            <a:spAutoFit/>
          </a:bodyPr>
          <a:p>
            <a:pPr indent="0"/>
            <a:r>
              <a:rPr lang="en-US" sz="1050" b="1">
                <a:latin typeface="宋体" panose="02010600030101010101" pitchFamily="2" charset="-122"/>
              </a:rPr>
              <a:t> </a:t>
            </a:r>
            <a:r>
              <a:rPr lang="zh-CN" sz="2000" b="1">
                <a:cs typeface="宋体" panose="02010600030101010101" pitchFamily="2" charset="-122"/>
              </a:rPr>
              <a:t>冷、热疗法的生理效应</a:t>
            </a:r>
            <a:endParaRPr lang="zh-CN" altLang="en-US" sz="2000"/>
          </a:p>
        </p:txBody>
      </p:sp>
      <p:graphicFrame>
        <p:nvGraphicFramePr>
          <p:cNvPr id="14" name="表格 13"/>
          <p:cNvGraphicFramePr/>
          <p:nvPr>
            <p:custDataLst>
              <p:tags r:id="rId2"/>
            </p:custDataLst>
          </p:nvPr>
        </p:nvGraphicFramePr>
        <p:xfrm>
          <a:off x="819150" y="1159510"/>
          <a:ext cx="7056755" cy="3530600"/>
        </p:xfrm>
        <a:graphic>
          <a:graphicData uri="http://schemas.openxmlformats.org/drawingml/2006/table">
            <a:tbl>
              <a:tblPr firstRow="1" bandRow="1">
                <a:tableStyleId>{5940675A-B579-460E-94D1-54222C63F5DA}</a:tableStyleId>
              </a:tblPr>
              <a:tblGrid>
                <a:gridCol w="1925320"/>
                <a:gridCol w="2653665"/>
                <a:gridCol w="2477770"/>
              </a:tblGrid>
              <a:tr h="316865">
                <a:tc>
                  <a:txBody>
                    <a:bodyPr/>
                    <a:p>
                      <a:pPr indent="0" algn="ctr">
                        <a:buNone/>
                      </a:pPr>
                      <a:r>
                        <a:rPr lang="en-US" sz="1000" b="0">
                          <a:latin typeface="宋体" panose="02010600030101010101" pitchFamily="2" charset="-122"/>
                          <a:cs typeface="宋体" panose="02010600030101010101" pitchFamily="2" charset="-122"/>
                        </a:rPr>
                        <a:t>生理效应</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BEBEBE"/>
                    </a:solidFill>
                  </a:tcPr>
                </a:tc>
                <a:tc>
                  <a:txBody>
                    <a:bodyPr/>
                    <a:p>
                      <a:pPr indent="0" algn="ctr">
                        <a:buNone/>
                      </a:pPr>
                      <a:r>
                        <a:rPr lang="en-US" sz="1000" b="0">
                          <a:latin typeface="宋体" panose="02010600030101010101" pitchFamily="2" charset="-122"/>
                          <a:cs typeface="宋体" panose="02010600030101010101" pitchFamily="2" charset="-122"/>
                        </a:rPr>
                        <a:t>用热</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BEBEBE"/>
                    </a:solidFill>
                  </a:tcPr>
                </a:tc>
                <a:tc>
                  <a:txBody>
                    <a:bodyPr/>
                    <a:p>
                      <a:pPr indent="0" algn="ctr">
                        <a:buNone/>
                      </a:pPr>
                      <a:r>
                        <a:rPr lang="en-US" sz="1000" b="0">
                          <a:latin typeface="宋体" panose="02010600030101010101" pitchFamily="2" charset="-122"/>
                          <a:cs typeface="宋体" panose="02010600030101010101" pitchFamily="2" charset="-122"/>
                        </a:rPr>
                        <a:t>用冷</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BEBEBE"/>
                    </a:solidFill>
                  </a:tcPr>
                </a:tc>
              </a:tr>
              <a:tr h="315595">
                <a:tc>
                  <a:txBody>
                    <a:bodyPr/>
                    <a:p>
                      <a:pPr indent="0" algn="ctr">
                        <a:buNone/>
                      </a:pPr>
                      <a:r>
                        <a:rPr lang="en-US" sz="1000" b="0">
                          <a:latin typeface="宋体" panose="02010600030101010101" pitchFamily="2" charset="-122"/>
                          <a:cs typeface="宋体" panose="02010600030101010101" pitchFamily="2" charset="-122"/>
                        </a:rPr>
                        <a:t>血管扩张/收缩</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扩张</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收缩</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6710">
                <a:tc>
                  <a:txBody>
                    <a:bodyPr/>
                    <a:p>
                      <a:pPr indent="0" algn="ctr">
                        <a:buNone/>
                      </a:pPr>
                      <a:r>
                        <a:rPr lang="en-US" sz="1000" b="0">
                          <a:latin typeface="宋体" panose="02010600030101010101" pitchFamily="2" charset="-122"/>
                          <a:cs typeface="宋体" panose="02010600030101010101" pitchFamily="2" charset="-122"/>
                        </a:rPr>
                        <a:t>细胞代谢</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增加</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减少</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6865">
                <a:tc>
                  <a:txBody>
                    <a:bodyPr/>
                    <a:p>
                      <a:pPr indent="0" algn="ctr">
                        <a:buNone/>
                      </a:pPr>
                      <a:r>
                        <a:rPr lang="en-US" sz="1000" b="0">
                          <a:latin typeface="宋体" panose="02010600030101010101" pitchFamily="2" charset="-122"/>
                          <a:cs typeface="宋体" panose="02010600030101010101" pitchFamily="2" charset="-122"/>
                        </a:rPr>
                        <a:t>需氧量</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增加</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减少</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36550">
                <a:tc>
                  <a:txBody>
                    <a:bodyPr/>
                    <a:p>
                      <a:pPr indent="0" algn="ctr">
                        <a:buNone/>
                      </a:pPr>
                      <a:r>
                        <a:rPr lang="en-US" sz="1000" b="0">
                          <a:latin typeface="宋体" panose="02010600030101010101" pitchFamily="2" charset="-122"/>
                          <a:cs typeface="宋体" panose="02010600030101010101" pitchFamily="2" charset="-122"/>
                        </a:rPr>
                        <a:t>毛细血管通透性</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增加</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减少</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6230">
                <a:tc>
                  <a:txBody>
                    <a:bodyPr/>
                    <a:p>
                      <a:pPr indent="0" algn="ctr">
                        <a:buNone/>
                      </a:pPr>
                      <a:r>
                        <a:rPr lang="en-US" sz="1000" b="0">
                          <a:latin typeface="宋体" panose="02010600030101010101" pitchFamily="2" charset="-122"/>
                          <a:cs typeface="宋体" panose="02010600030101010101" pitchFamily="2" charset="-122"/>
                        </a:rPr>
                        <a:t>血液粘稠度</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降低</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增加</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6865">
                <a:tc>
                  <a:txBody>
                    <a:bodyPr/>
                    <a:p>
                      <a:pPr indent="0" algn="ctr">
                        <a:buNone/>
                      </a:pPr>
                      <a:r>
                        <a:rPr lang="en-US" sz="1000" b="0">
                          <a:latin typeface="宋体" panose="02010600030101010101" pitchFamily="2" charset="-122"/>
                          <a:cs typeface="宋体" panose="02010600030101010101" pitchFamily="2" charset="-122"/>
                        </a:rPr>
                        <a:t>血液流动</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增快</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减慢</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5595">
                <a:tc>
                  <a:txBody>
                    <a:bodyPr/>
                    <a:p>
                      <a:pPr indent="0" algn="ctr">
                        <a:buNone/>
                      </a:pPr>
                      <a:r>
                        <a:rPr lang="en-US" sz="1000" b="0">
                          <a:latin typeface="宋体" panose="02010600030101010101" pitchFamily="2" charset="-122"/>
                          <a:cs typeface="宋体" panose="02010600030101010101" pitchFamily="2" charset="-122"/>
                        </a:rPr>
                        <a:t>淋巴流动</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增快</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减慢</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6865">
                <a:tc>
                  <a:txBody>
                    <a:bodyPr/>
                    <a:p>
                      <a:pPr indent="0" algn="ctr">
                        <a:buNone/>
                      </a:pPr>
                      <a:r>
                        <a:rPr lang="en-US" sz="1000" b="0">
                          <a:latin typeface="宋体" panose="02010600030101010101" pitchFamily="2" charset="-122"/>
                          <a:cs typeface="宋体" panose="02010600030101010101" pitchFamily="2" charset="-122"/>
                        </a:rPr>
                        <a:t>结缔组织伸展性</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增强</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减弱</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5595">
                <a:tc>
                  <a:txBody>
                    <a:bodyPr/>
                    <a:p>
                      <a:pPr indent="0" algn="ctr">
                        <a:buNone/>
                      </a:pPr>
                      <a:r>
                        <a:rPr lang="en-US" sz="1000" b="0">
                          <a:latin typeface="宋体" panose="02010600030101010101" pitchFamily="2" charset="-122"/>
                          <a:cs typeface="宋体" panose="02010600030101010101" pitchFamily="2" charset="-122"/>
                        </a:rPr>
                        <a:t>神经传导速度</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增快</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减慢</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6865">
                <a:tc>
                  <a:txBody>
                    <a:bodyPr/>
                    <a:p>
                      <a:pPr indent="0" algn="ctr">
                        <a:buNone/>
                      </a:pPr>
                      <a:r>
                        <a:rPr lang="en-US" sz="1000" b="0">
                          <a:latin typeface="宋体" panose="02010600030101010101" pitchFamily="2" charset="-122"/>
                          <a:cs typeface="宋体" panose="02010600030101010101" pitchFamily="2" charset="-122"/>
                        </a:rPr>
                        <a:t>体温</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上升</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下降</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影响冷、热效果的</a:t>
              </a:r>
              <a:r>
                <a:rPr lang="zh-CN" altLang="en-US" sz="1755" b="0">
                  <a:solidFill>
                    <a:srgbClr val="FF7F7F"/>
                  </a:solidFill>
                  <a:latin typeface="微软雅黑" panose="020B0503020204020204" charset="-122"/>
                  <a:ea typeface="微软雅黑" panose="020B0503020204020204" charset="-122"/>
                </a:rPr>
                <a:t>因素</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7" name="矩形 6"/>
          <p:cNvSpPr/>
          <p:nvPr/>
        </p:nvSpPr>
        <p:spPr>
          <a:xfrm>
            <a:off x="4902582" y="1"/>
            <a:ext cx="3785488" cy="293972"/>
          </a:xfrm>
          <a:prstGeom prst="rect">
            <a:avLst/>
          </a:prstGeom>
          <a:solidFill>
            <a:srgbClr val="9682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00" name="文本框 99"/>
          <p:cNvSpPr txBox="1"/>
          <p:nvPr/>
        </p:nvSpPr>
        <p:spPr>
          <a:xfrm>
            <a:off x="3096895" y="556260"/>
            <a:ext cx="2934970" cy="252730"/>
          </a:xfrm>
          <a:prstGeom prst="rect">
            <a:avLst/>
          </a:prstGeom>
          <a:noFill/>
          <a:ln w="9525">
            <a:noFill/>
          </a:ln>
        </p:spPr>
        <p:txBody>
          <a:bodyPr wrap="square">
            <a:spAutoFit/>
          </a:bodyPr>
          <a:p>
            <a:pPr indent="0"/>
            <a:r>
              <a:rPr lang="en-US" sz="1050" b="1">
                <a:latin typeface="宋体" panose="02010600030101010101" pitchFamily="2" charset="-122"/>
              </a:rPr>
              <a:t> </a:t>
            </a:r>
            <a:endParaRPr lang="zh-CN" altLang="en-US" sz="2000"/>
          </a:p>
        </p:txBody>
      </p:sp>
      <p:graphicFrame>
        <p:nvGraphicFramePr>
          <p:cNvPr id="14" name="表格 13"/>
          <p:cNvGraphicFramePr/>
          <p:nvPr>
            <p:custDataLst>
              <p:tags r:id="rId2"/>
            </p:custDataLst>
          </p:nvPr>
        </p:nvGraphicFramePr>
        <p:xfrm>
          <a:off x="-10795" y="433705"/>
          <a:ext cx="9150350" cy="4709795"/>
        </p:xfrm>
        <a:graphic>
          <a:graphicData uri="http://schemas.openxmlformats.org/drawingml/2006/table">
            <a:tbl>
              <a:tblPr firstRow="1" bandRow="1">
                <a:tableStyleId>{5940675A-B579-460E-94D1-54222C63F5DA}</a:tableStyleId>
              </a:tblPr>
              <a:tblGrid>
                <a:gridCol w="788670"/>
                <a:gridCol w="7661910"/>
                <a:gridCol w="699770"/>
              </a:tblGrid>
              <a:tr h="191770">
                <a:tc>
                  <a:txBody>
                    <a:bodyPr/>
                    <a:p>
                      <a:pPr indent="0" algn="ctr">
                        <a:buNone/>
                      </a:pPr>
                      <a:r>
                        <a:rPr lang="en-US" sz="1000" b="0">
                          <a:latin typeface="宋体" panose="02010600030101010101" pitchFamily="2" charset="-122"/>
                          <a:cs typeface="宋体" panose="02010600030101010101" pitchFamily="2" charset="-122"/>
                        </a:rPr>
                        <a:t>影响因素</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BEBEBE"/>
                    </a:solidFill>
                  </a:tcPr>
                </a:tc>
                <a:tc>
                  <a:txBody>
                    <a:bodyPr/>
                    <a:p>
                      <a:pPr indent="0" algn="ctr">
                        <a:buNone/>
                      </a:pPr>
                      <a:r>
                        <a:rPr lang="en-US" sz="1000" b="0">
                          <a:latin typeface="宋体" panose="02010600030101010101" pitchFamily="2" charset="-122"/>
                          <a:cs typeface="宋体" panose="02010600030101010101" pitchFamily="2" charset="-122"/>
                        </a:rPr>
                        <a:t>影响结果</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BEBEBE"/>
                    </a:solidFill>
                  </a:tcPr>
                </a:tc>
                <a:tc>
                  <a:txBody>
                    <a:bodyPr/>
                    <a:p>
                      <a:pPr indent="0" algn="ctr">
                        <a:buNone/>
                      </a:pPr>
                      <a:r>
                        <a:rPr lang="en-US" sz="1000" b="0">
                          <a:latin typeface="宋体" panose="02010600030101010101" pitchFamily="2" charset="-122"/>
                          <a:cs typeface="宋体" panose="02010600030101010101" pitchFamily="2" charset="-122"/>
                        </a:rPr>
                        <a:t>影响因素</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BEBEBE"/>
                    </a:solidFill>
                  </a:tcPr>
                </a:tc>
              </a:tr>
              <a:tr h="314960">
                <a:tc>
                  <a:txBody>
                    <a:bodyPr/>
                    <a:p>
                      <a:pPr indent="0" algn="ctr">
                        <a:buNone/>
                      </a:pPr>
                      <a:r>
                        <a:rPr lang="en-US" sz="1000" b="0">
                          <a:latin typeface="宋体" panose="02010600030101010101" pitchFamily="2" charset="-122"/>
                          <a:cs typeface="宋体" panose="02010600030101010101" pitchFamily="2" charset="-122"/>
                        </a:rPr>
                        <a:t>方式</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cs typeface="宋体" panose="02010600030101010101" pitchFamily="2" charset="-122"/>
                        </a:rPr>
                        <a:t>冷、热的应用方式不同带来的效果也不同。湿冷、热的效果优于干冷、热。在临床应用中应根据病变部位和治疗要求进行选择。</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方式</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50545">
                <a:tc>
                  <a:txBody>
                    <a:bodyPr/>
                    <a:p>
                      <a:pPr indent="0" algn="ctr">
                        <a:buNone/>
                      </a:pPr>
                      <a:r>
                        <a:rPr lang="en-US" sz="1000" b="0">
                          <a:latin typeface="宋体" panose="02010600030101010101" pitchFamily="2" charset="-122"/>
                          <a:cs typeface="宋体" panose="02010600030101010101" pitchFamily="2" charset="-122"/>
                        </a:rPr>
                        <a:t>面积</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cs typeface="宋体" panose="02010600030101010101" pitchFamily="2" charset="-122"/>
                        </a:rPr>
                        <a:t>冷、热疗法的的效果与应用的面积大小有关。应用的面积越大，冷、热的效果也就越强，相反就越弱。但要注意使用的面积越大，老年人的耐受性就越差。而且还会引起全身反应，例如全身大面积的热疗，会导致广泛性周围血管扩张，血压下降，如果血压急剧下降，老年人易发生晕厥：大面积冷疗，会导致血管收缩，周围皮肤的血液分流到内脏血管，使老年人血压身高。</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面积</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96900">
                <a:tc>
                  <a:txBody>
                    <a:bodyPr/>
                    <a:p>
                      <a:pPr indent="0" algn="ctr">
                        <a:buNone/>
                      </a:pPr>
                      <a:r>
                        <a:rPr lang="en-US" sz="1000" b="0">
                          <a:latin typeface="宋体" panose="02010600030101010101" pitchFamily="2" charset="-122"/>
                          <a:cs typeface="宋体" panose="02010600030101010101" pitchFamily="2" charset="-122"/>
                        </a:rPr>
                        <a:t>温度</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cs typeface="宋体" panose="02010600030101010101" pitchFamily="2" charset="-122"/>
                        </a:rPr>
                        <a:t>冷、热疗的温度与机体治疗前体表的温度相差越大，机体对冷热刺激的反应就会越强，相反则越小。环境温度也可以影响冷热的效应，比如环境温度高于或等于身体温度时用热，传导散热被抑制，热效应则增强；在干燥的冷环境中冷疗，散热会增强，冷效应则会增强。</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温度</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36880">
                <a:tc>
                  <a:txBody>
                    <a:bodyPr/>
                    <a:p>
                      <a:pPr indent="0" algn="ctr">
                        <a:buNone/>
                      </a:pPr>
                      <a:r>
                        <a:rPr lang="en-US" sz="1000" b="0">
                          <a:latin typeface="宋体" panose="02010600030101010101" pitchFamily="2" charset="-122"/>
                          <a:cs typeface="宋体" panose="02010600030101010101" pitchFamily="2" charset="-122"/>
                        </a:rPr>
                        <a:t>时间</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cs typeface="宋体" panose="02010600030101010101" pitchFamily="2" charset="-122"/>
                        </a:rPr>
                        <a:t>冷、热应用的时间对患者的治疗效果又直接的影响，在一定时间内效应使随着时间的增加而增强，以达到最佳的治疗效果。如果使用的时间过长，则会引起皮肤苍白、疼痛、冻伤或烫伤等不良反应。</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时间</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39445">
                <a:tc>
                  <a:txBody>
                    <a:bodyPr/>
                    <a:p>
                      <a:pPr indent="0" algn="ctr">
                        <a:buNone/>
                      </a:pPr>
                      <a:r>
                        <a:rPr lang="en-US" sz="1000" b="0">
                          <a:latin typeface="宋体" panose="02010600030101010101" pitchFamily="2" charset="-122"/>
                          <a:cs typeface="宋体" panose="02010600030101010101" pitchFamily="2" charset="-122"/>
                        </a:rPr>
                        <a:t>部位</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cs typeface="宋体" panose="02010600030101010101" pitchFamily="2" charset="-122"/>
                        </a:rPr>
                        <a:t>不同部位的皮肤对冷、热反应的效果也会不同。皮肤较厚的区域，如手、脚对冷、热的耐受性大，治疗效果会比较差。皮肤比较薄的区域，如颈部、前臂内侧对冷热的敏感性强，治疗效果就会比较好。不同部位的血液循环也会影响冷、热疗的效果，血液循环良好的部位增加冷、热疗的效果。所以，临床上高热老年病人物理降温一般都将冰袋、冰囊放在病人的颈部、腋下、腹股沟等体表大血管流经处地方，增加散热。</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部位</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3560">
                <a:tc>
                  <a:txBody>
                    <a:bodyPr/>
                    <a:p>
                      <a:pPr indent="0" algn="ctr">
                        <a:buNone/>
                      </a:pPr>
                      <a:r>
                        <a:rPr lang="en-US" sz="1000" b="0">
                          <a:latin typeface="宋体" panose="02010600030101010101" pitchFamily="2" charset="-122"/>
                          <a:cs typeface="宋体" panose="02010600030101010101" pitchFamily="2" charset="-122"/>
                        </a:rPr>
                        <a:t>个体差异</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cs typeface="宋体" panose="02010600030101010101" pitchFamily="2" charset="-122"/>
                        </a:rPr>
                        <a:t>年龄、性别、身体状况、居住习惯、肤色等的差异行不同的个体对冷、热疗法的反应也不同。婴幼儿因神经发育不成熟，对冷、热刺激的耐受性比较低；老年人由于感觉功能减退，对冷、热刺激的敏感度降低，反应比较迟钝。女性相对于男性对冷、热的刺激要更为敏感。昏迷、血液循环障碍、血管硬化、感觉迟钝的病人，对冷热的敏感度降低，要注意防止烫伤和冻伤。</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个体差异</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3355">
                <a:tc>
                  <a:txBody>
                    <a:bodyPr/>
                    <a:p>
                      <a:pPr indent="0" algn="ctr">
                        <a:buNone/>
                      </a:pPr>
                      <a:r>
                        <a:rPr lang="en-US" sz="1000" b="0">
                          <a:latin typeface="宋体" panose="02010600030101010101" pitchFamily="2" charset="-122"/>
                          <a:cs typeface="宋体" panose="02010600030101010101" pitchFamily="2" charset="-122"/>
                        </a:rPr>
                        <a:t>影响因素</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影响结果</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影响因素</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30200">
                <a:tc>
                  <a:txBody>
                    <a:bodyPr/>
                    <a:p>
                      <a:pPr indent="0" algn="ctr">
                        <a:buNone/>
                      </a:pPr>
                      <a:r>
                        <a:rPr lang="en-US" sz="1000" b="0">
                          <a:latin typeface="宋体" panose="02010600030101010101" pitchFamily="2" charset="-122"/>
                          <a:cs typeface="宋体" panose="02010600030101010101" pitchFamily="2" charset="-122"/>
                        </a:rPr>
                        <a:t>方式</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cs typeface="宋体" panose="02010600030101010101" pitchFamily="2" charset="-122"/>
                        </a:rPr>
                        <a:t>冷、热的应用方式不同带来的效果也不同。湿冷、热的效果优于干冷、热。在临床应用中应根据病变部位和治疗要求进行选择。</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方式</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31495">
                <a:tc>
                  <a:txBody>
                    <a:bodyPr/>
                    <a:p>
                      <a:pPr indent="0" algn="ctr">
                        <a:buNone/>
                      </a:pPr>
                      <a:r>
                        <a:rPr lang="en-US" sz="1000" b="0">
                          <a:latin typeface="宋体" panose="02010600030101010101" pitchFamily="2" charset="-122"/>
                          <a:cs typeface="宋体" panose="02010600030101010101" pitchFamily="2" charset="-122"/>
                        </a:rPr>
                        <a:t>面积</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cs typeface="宋体" panose="02010600030101010101" pitchFamily="2" charset="-122"/>
                        </a:rPr>
                        <a:t>冷、热疗法的的效果与应用的面积大小有关。应用的面积越大，冷、热的效果也就越强，相反就越弱。但要注意使用的面积越大，老年人的耐受性就越差。而且还会引起全身反应，例如全身大面积的热疗，会导致广泛性周围血管扩张，血压下降，如果血压急剧下降，老年人易发生晕厥：大面积冷疗，会导致血管收缩，周围皮肤的血液分流到内脏血管，使老年人血压身高。</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面积</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00685">
                <a:tc>
                  <a:txBody>
                    <a:bodyPr/>
                    <a:p>
                      <a:pPr indent="0" algn="ctr">
                        <a:buNone/>
                      </a:pPr>
                      <a:r>
                        <a:rPr lang="en-US" sz="1000" b="0">
                          <a:latin typeface="宋体" panose="02010600030101010101" pitchFamily="2" charset="-122"/>
                          <a:cs typeface="宋体" panose="02010600030101010101" pitchFamily="2" charset="-122"/>
                        </a:rPr>
                        <a:t>温度</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latin typeface="宋体" panose="02010600030101010101" pitchFamily="2" charset="-122"/>
                          <a:cs typeface="宋体" panose="02010600030101010101" pitchFamily="2" charset="-122"/>
                        </a:rPr>
                        <a:t>冷、热疗的温度与机体治疗前体表的温度相差越大，机体对冷热刺激的反应就会越强，相反则越小。环境温度也可以影响冷热的效应，比如环境温度高于或等于身体温度时用热，传导散热被抑制，热效应则增强；在干燥的冷环境中冷疗，散热会增强，冷效应则会增强。</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000" b="0">
                          <a:latin typeface="宋体" panose="02010600030101010101" pitchFamily="2" charset="-122"/>
                          <a:cs typeface="宋体" panose="02010600030101010101" pitchFamily="2" charset="-122"/>
                        </a:rPr>
                        <a:t>温度</a:t>
                      </a:r>
                      <a:endParaRPr lang="en-US" altLang="en-US" sz="10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MH" val="20160202082519"/>
  <p:tag name="MH_LIBRARY" val="GRAPHIC"/>
  <p:tag name="MH_TYPE" val="Text"/>
  <p:tag name="MH_ORDER" val="1"/>
</p:tagLst>
</file>

<file path=ppt/tags/tag10.xml><?xml version="1.0" encoding="utf-8"?>
<p:tagLst xmlns:p="http://schemas.openxmlformats.org/presentationml/2006/main">
  <p:tag name="COMMONDATA" val="eyJoZGlkIjoiNDM5ZDhjNmVkYWE1ZGE5YjdkMmFmYWQwMjY2NTM5YmUifQ=="/>
  <p:tag name="KSO_WPP_MARK_KEY" val="d7b058c8-f5b0-4751-84f6-53efd8d3ba75"/>
</p:tagLst>
</file>

<file path=ppt/tags/tag2.xml><?xml version="1.0" encoding="utf-8"?>
<p:tagLst xmlns:p="http://schemas.openxmlformats.org/presentationml/2006/main">
  <p:tag name="KSO_WM_UNIT_TABLE_BEAUTIFY" val="smartTable{40e06f52-6e9a-4790-9108-fce268bda37f}"/>
  <p:tag name="TABLE_ENDDRAG_ORIGIN_RECT" val="555*190"/>
  <p:tag name="TABLE_ENDDRAG_RECT" val="64*91*555*190"/>
</p:tagLst>
</file>

<file path=ppt/tags/tag3.xml><?xml version="1.0" encoding="utf-8"?>
<p:tagLst xmlns:p="http://schemas.openxmlformats.org/presentationml/2006/main">
  <p:tag name="KSO_WM_UNIT_TABLE_BEAUTIFY" val="smartTable{40e06f52-6e9a-4790-9108-fce268bda37f}"/>
  <p:tag name="TABLE_ENDDRAG_ORIGIN_RECT" val="720*370"/>
  <p:tag name="TABLE_ENDDRAG_RECT" val="0*34*720*370"/>
</p:tagLst>
</file>

<file path=ppt/tags/tag4.xml><?xml version="1.0" encoding="utf-8"?>
<p:tagLst xmlns:p="http://schemas.openxmlformats.org/presentationml/2006/main">
  <p:tag name="KSO_WM_UNIT_TABLE_BEAUTIFY" val="smartTable{3336ccd7-664f-47c2-b849-6be8d6e5b9ba}"/>
  <p:tag name="TABLE_ENDDRAG_ORIGIN_RECT" val="609*276"/>
  <p:tag name="TABLE_ENDDRAG_RECT" val="54*43*609*276"/>
</p:tagLst>
</file>

<file path=ppt/tags/tag5.xml><?xml version="1.0" encoding="utf-8"?>
<p:tagLst xmlns:p="http://schemas.openxmlformats.org/presentationml/2006/main">
  <p:tag name="KSO_WM_UNIT_TABLE_BEAUTIFY" val="smartTable{3336ccd7-664f-47c2-b849-6be8d6e5b9ba}"/>
  <p:tag name="TABLE_ENDDRAG_ORIGIN_RECT" val="609*276"/>
  <p:tag name="TABLE_ENDDRAG_RECT" val="54*43*609*276"/>
</p:tagLst>
</file>

<file path=ppt/tags/tag6.xml><?xml version="1.0" encoding="utf-8"?>
<p:tagLst xmlns:p="http://schemas.openxmlformats.org/presentationml/2006/main">
  <p:tag name="KSO_WM_UNIT_TABLE_BEAUTIFY" val="smartTable{be9403c6-83dc-4c7e-8810-000f78e50eac}"/>
  <p:tag name="TABLE_ENDDRAG_ORIGIN_RECT" val="519*314"/>
  <p:tag name="TABLE_ENDDRAG_RECT" val="143*57*519*314"/>
</p:tagLst>
</file>

<file path=ppt/tags/tag7.xml><?xml version="1.0" encoding="utf-8"?>
<p:tagLst xmlns:p="http://schemas.openxmlformats.org/presentationml/2006/main">
  <p:tag name="KSO_WM_UNIT_TABLE_BEAUTIFY" val="smartTable{8fbedd31-d8d2-4abc-a154-a181b3ef9345}"/>
  <p:tag name="TABLE_ENDDRAG_ORIGIN_RECT" val="555*269"/>
  <p:tag name="TABLE_ENDDRAG_RECT" val="54*62*555*269"/>
</p:tagLst>
</file>

<file path=ppt/tags/tag8.xml><?xml version="1.0" encoding="utf-8"?>
<p:tagLst xmlns:p="http://schemas.openxmlformats.org/presentationml/2006/main">
  <p:tag name="KSO_WM_UNIT_TABLE_BEAUTIFY" val="smartTable{f76d7878-ed99-4973-825e-8080767396a7}"/>
  <p:tag name="TABLE_ENDDRAG_ORIGIN_RECT" val="601*318"/>
  <p:tag name="TABLE_ENDDRAG_RECT" val="53*60*601*318"/>
</p:tagLst>
</file>

<file path=ppt/tags/tag9.xml><?xml version="1.0" encoding="utf-8"?>
<p:tagLst xmlns:p="http://schemas.openxmlformats.org/presentationml/2006/main">
  <p:tag name="KSO_WM_UNIT_TABLE_BEAUTIFY" val="smartTable{474d1734-db44-4172-80f0-2119a1914c6d}"/>
  <p:tag name="TABLE_ENDDRAG_ORIGIN_RECT" val="645*340"/>
  <p:tag name="TABLE_ENDDRAG_RECT" val="55*51*645*340"/>
</p:tagLst>
</file>

<file path=ppt/theme/theme1.xml><?xml version="1.0" encoding="utf-8"?>
<a:theme xmlns:a="http://schemas.openxmlformats.org/drawingml/2006/main" name="Office 主题">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5642</Words>
  <Application>WPS 演示</Application>
  <PresentationFormat>全屏显示(16:9)</PresentationFormat>
  <Paragraphs>472</Paragraphs>
  <Slides>41</Slides>
  <Notes>25</Notes>
  <HiddenSlides>0</HiddenSlides>
  <MMClips>1</MMClips>
  <ScaleCrop>false</ScaleCrop>
  <HeadingPairs>
    <vt:vector size="8" baseType="variant">
      <vt:variant>
        <vt:lpstr>已用的字体</vt:lpstr>
      </vt:variant>
      <vt:variant>
        <vt:i4>21</vt:i4>
      </vt:variant>
      <vt:variant>
        <vt:lpstr>主题</vt:lpstr>
      </vt:variant>
      <vt:variant>
        <vt:i4>1</vt:i4>
      </vt:variant>
      <vt:variant>
        <vt:lpstr>嵌入 OLE 服务器</vt:lpstr>
      </vt:variant>
      <vt:variant>
        <vt:i4>7</vt:i4>
      </vt:variant>
      <vt:variant>
        <vt:lpstr>幻灯片标题</vt:lpstr>
      </vt:variant>
      <vt:variant>
        <vt:i4>41</vt:i4>
      </vt:variant>
    </vt:vector>
  </HeadingPairs>
  <TitlesOfParts>
    <vt:vector size="70" baseType="lpstr">
      <vt:lpstr>Arial</vt:lpstr>
      <vt:lpstr>宋体</vt:lpstr>
      <vt:lpstr>Wingdings</vt:lpstr>
      <vt:lpstr>Lato Regular</vt:lpstr>
      <vt:lpstr>Segoe Print</vt:lpstr>
      <vt:lpstr>Lato Hairline</vt:lpstr>
      <vt:lpstr>Lato Light</vt:lpstr>
      <vt:lpstr>方正大标宋简体</vt:lpstr>
      <vt:lpstr>微软雅黑</vt:lpstr>
      <vt:lpstr>Gill Sans</vt:lpstr>
      <vt:lpstr>Gill Sans MT</vt:lpstr>
      <vt:lpstr>Lato Light</vt:lpstr>
      <vt:lpstr>Calibri</vt:lpstr>
      <vt:lpstr>黑体-简</vt:lpstr>
      <vt:lpstr>黑体</vt:lpstr>
      <vt:lpstr>方正兰亭中粗黑_GBK</vt:lpstr>
      <vt:lpstr>Arial Unicode MS</vt:lpstr>
      <vt:lpstr>Calibri Light</vt:lpstr>
      <vt:lpstr>Clear Sans</vt:lpstr>
      <vt:lpstr>NumberOnly</vt:lpstr>
      <vt:lpstr>Open Sans</vt:lpstr>
      <vt:lpstr>Office 主题</vt:lpstr>
      <vt:lpstr>Word.Document.8</vt:lpstr>
      <vt:lpstr>Word.Document.8</vt:lpstr>
      <vt:lpstr>Word.Document.8</vt:lpstr>
      <vt:lpstr>Word.Document.8</vt:lpstr>
      <vt:lpstr>Word.Document.8</vt:lpstr>
      <vt:lpstr>Word.Document.8</vt:lpstr>
      <vt:lpstr>Word.Document.8</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姗儿</cp:lastModifiedBy>
  <cp:revision>24</cp:revision>
  <dcterms:created xsi:type="dcterms:W3CDTF">2023-02-20T07:07:00Z</dcterms:created>
  <dcterms:modified xsi:type="dcterms:W3CDTF">2023-02-23T09:06:00Z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2052-11.1.0.13020</vt:lpwstr>
  </property>
  <property fmtid="{D5CDD505-2E9C-101B-9397-08002B2CF9AE}" pid="3" name="ICV">
    <vt:lpwstr>9450E1F2A54A4F2485DB9C191F4B9319</vt:lpwstr>
  </property>
</Properties>
</file>